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21"/>
  </p:notesMasterIdLst>
  <p:sldIdLst>
    <p:sldId id="288" r:id="rId2"/>
    <p:sldId id="289" r:id="rId3"/>
    <p:sldId id="290" r:id="rId4"/>
    <p:sldId id="291" r:id="rId5"/>
    <p:sldId id="292" r:id="rId6"/>
    <p:sldId id="293" r:id="rId7"/>
    <p:sldId id="272" r:id="rId8"/>
    <p:sldId id="273" r:id="rId9"/>
    <p:sldId id="274" r:id="rId10"/>
    <p:sldId id="276" r:id="rId11"/>
    <p:sldId id="279" r:id="rId12"/>
    <p:sldId id="281" r:id="rId13"/>
    <p:sldId id="283" r:id="rId14"/>
    <p:sldId id="285" r:id="rId15"/>
    <p:sldId id="286" r:id="rId16"/>
    <p:sldId id="296" r:id="rId17"/>
    <p:sldId id="297" r:id="rId18"/>
    <p:sldId id="298" r:id="rId19"/>
    <p:sldId id="295" r:id="rId2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7" autoAdjust="0"/>
  </p:normalViewPr>
  <p:slideViewPr>
    <p:cSldViewPr snapToGrid="0">
      <p:cViewPr varScale="1">
        <p:scale>
          <a:sx n="139" d="100"/>
          <a:sy n="139" d="100"/>
        </p:scale>
        <p:origin x="-216" y="-11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D67D91-1167-4EFE-BCA6-AED1375C0EE2}" type="datetimeFigureOut">
              <a:rPr lang="de-DE" smtClean="0"/>
              <a:t>6/20/18</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7C16C2-1C11-47C3-A17D-F761DE73F417}" type="slidenum">
              <a:rPr lang="de-DE" smtClean="0"/>
              <a:t>‹Nr.›</a:t>
            </a:fld>
            <a:endParaRPr lang="de-DE"/>
          </a:p>
        </p:txBody>
      </p:sp>
    </p:spTree>
    <p:extLst>
      <p:ext uri="{BB962C8B-B14F-4D97-AF65-F5344CB8AC3E}">
        <p14:creationId xmlns:p14="http://schemas.microsoft.com/office/powerpoint/2010/main" val="3150001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F7C16C2-1C11-47C3-A17D-F761DE73F417}" type="slidenum">
              <a:rPr lang="de-DE" smtClean="0"/>
              <a:t>1</a:t>
            </a:fld>
            <a:endParaRPr lang="de-DE"/>
          </a:p>
        </p:txBody>
      </p:sp>
    </p:spTree>
    <p:extLst>
      <p:ext uri="{BB962C8B-B14F-4D97-AF65-F5344CB8AC3E}">
        <p14:creationId xmlns:p14="http://schemas.microsoft.com/office/powerpoint/2010/main" val="278207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F7C16C2-1C11-47C3-A17D-F761DE73F417}" type="slidenum">
              <a:rPr lang="de-DE" smtClean="0"/>
              <a:t>2</a:t>
            </a:fld>
            <a:endParaRPr lang="de-DE"/>
          </a:p>
        </p:txBody>
      </p:sp>
    </p:spTree>
    <p:extLst>
      <p:ext uri="{BB962C8B-B14F-4D97-AF65-F5344CB8AC3E}">
        <p14:creationId xmlns:p14="http://schemas.microsoft.com/office/powerpoint/2010/main" val="3344062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A2E670D2-99D8-489C-94CB-5C4D8D6C9A06}" type="slidenum">
              <a:rPr lang="de-DE" smtClean="0"/>
              <a:pPr/>
              <a:t>3</a:t>
            </a:fld>
            <a:endParaRPr lang="de-DE"/>
          </a:p>
        </p:txBody>
      </p:sp>
    </p:spTree>
    <p:extLst>
      <p:ext uri="{BB962C8B-B14F-4D97-AF65-F5344CB8AC3E}">
        <p14:creationId xmlns:p14="http://schemas.microsoft.com/office/powerpoint/2010/main" val="2136568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F7C16C2-1C11-47C3-A17D-F761DE73F417}" type="slidenum">
              <a:rPr lang="de-DE" smtClean="0"/>
              <a:t>7</a:t>
            </a:fld>
            <a:endParaRPr lang="de-DE"/>
          </a:p>
        </p:txBody>
      </p:sp>
    </p:spTree>
    <p:extLst>
      <p:ext uri="{BB962C8B-B14F-4D97-AF65-F5344CB8AC3E}">
        <p14:creationId xmlns:p14="http://schemas.microsoft.com/office/powerpoint/2010/main" val="1864094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F7C16C2-1C11-47C3-A17D-F761DE73F417}" type="slidenum">
              <a:rPr lang="de-DE" smtClean="0"/>
              <a:t>8</a:t>
            </a:fld>
            <a:endParaRPr lang="de-DE"/>
          </a:p>
        </p:txBody>
      </p:sp>
    </p:spTree>
    <p:extLst>
      <p:ext uri="{BB962C8B-B14F-4D97-AF65-F5344CB8AC3E}">
        <p14:creationId xmlns:p14="http://schemas.microsoft.com/office/powerpoint/2010/main" val="3981656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Ziel:</a:t>
            </a:r>
            <a:r>
              <a:rPr lang="de-DE" baseline="0" dirty="0" smtClean="0"/>
              <a:t> Den Fachbereichen Werbung für die Befragung ermöglichen – aber wie?</a:t>
            </a:r>
            <a:endParaRPr lang="de-DE" dirty="0"/>
          </a:p>
        </p:txBody>
      </p:sp>
      <p:sp>
        <p:nvSpPr>
          <p:cNvPr id="4" name="Foliennummernplatzhalter 3"/>
          <p:cNvSpPr>
            <a:spLocks noGrp="1"/>
          </p:cNvSpPr>
          <p:nvPr>
            <p:ph type="sldNum" sz="quarter" idx="10"/>
          </p:nvPr>
        </p:nvSpPr>
        <p:spPr/>
        <p:txBody>
          <a:bodyPr/>
          <a:lstStyle/>
          <a:p>
            <a:fld id="{A2E670D2-99D8-489C-94CB-5C4D8D6C9A06}" type="slidenum">
              <a:rPr lang="de-DE" smtClean="0">
                <a:solidFill>
                  <a:prstClr val="black"/>
                </a:solidFill>
              </a:rPr>
              <a:pPr/>
              <a:t>9</a:t>
            </a:fld>
            <a:endParaRPr lang="de-DE">
              <a:solidFill>
                <a:prstClr val="black"/>
              </a:solidFill>
            </a:endParaRPr>
          </a:p>
        </p:txBody>
      </p:sp>
    </p:spTree>
    <p:extLst>
      <p:ext uri="{BB962C8B-B14F-4D97-AF65-F5344CB8AC3E}">
        <p14:creationId xmlns:p14="http://schemas.microsoft.com/office/powerpoint/2010/main" val="2577458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2E670D2-99D8-489C-94CB-5C4D8D6C9A06}" type="slidenum">
              <a:rPr lang="de-DE" smtClean="0">
                <a:solidFill>
                  <a:prstClr val="black"/>
                </a:solidFill>
              </a:rPr>
              <a:pPr/>
              <a:t>10</a:t>
            </a:fld>
            <a:endParaRPr lang="de-DE">
              <a:solidFill>
                <a:prstClr val="black"/>
              </a:solidFill>
            </a:endParaRPr>
          </a:p>
        </p:txBody>
      </p:sp>
    </p:spTree>
    <p:extLst>
      <p:ext uri="{BB962C8B-B14F-4D97-AF65-F5344CB8AC3E}">
        <p14:creationId xmlns:p14="http://schemas.microsoft.com/office/powerpoint/2010/main" val="639149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Begleitfragen: Demographische</a:t>
            </a:r>
            <a:r>
              <a:rPr lang="de-DE" baseline="0" dirty="0" smtClean="0"/>
              <a:t> Angaben, Wohnsituation, Ablauf der Befragung</a:t>
            </a:r>
            <a:endParaRPr lang="de-DE" dirty="0"/>
          </a:p>
        </p:txBody>
      </p:sp>
      <p:sp>
        <p:nvSpPr>
          <p:cNvPr id="4" name="Foliennummernplatzhalter 3"/>
          <p:cNvSpPr>
            <a:spLocks noGrp="1"/>
          </p:cNvSpPr>
          <p:nvPr>
            <p:ph type="sldNum" sz="quarter" idx="10"/>
          </p:nvPr>
        </p:nvSpPr>
        <p:spPr/>
        <p:txBody>
          <a:bodyPr/>
          <a:lstStyle/>
          <a:p>
            <a:fld id="{A2E670D2-99D8-489C-94CB-5C4D8D6C9A06}" type="slidenum">
              <a:rPr lang="de-DE" smtClean="0">
                <a:solidFill>
                  <a:prstClr val="black"/>
                </a:solidFill>
              </a:rPr>
              <a:pPr/>
              <a:t>12</a:t>
            </a:fld>
            <a:endParaRPr lang="de-DE">
              <a:solidFill>
                <a:prstClr val="black"/>
              </a:solidFill>
            </a:endParaRPr>
          </a:p>
        </p:txBody>
      </p:sp>
    </p:spTree>
    <p:extLst>
      <p:ext uri="{BB962C8B-B14F-4D97-AF65-F5344CB8AC3E}">
        <p14:creationId xmlns:p14="http://schemas.microsoft.com/office/powerpoint/2010/main" val="2634859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F7C16C2-1C11-47C3-A17D-F761DE73F417}" type="slidenum">
              <a:rPr lang="de-DE" smtClean="0"/>
              <a:t>19</a:t>
            </a:fld>
            <a:endParaRPr lang="de-DE"/>
          </a:p>
        </p:txBody>
      </p:sp>
    </p:spTree>
    <p:extLst>
      <p:ext uri="{BB962C8B-B14F-4D97-AF65-F5344CB8AC3E}">
        <p14:creationId xmlns:p14="http://schemas.microsoft.com/office/powerpoint/2010/main" val="27354887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5" name="Grafik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32" y="0"/>
            <a:ext cx="12187267" cy="6860664"/>
          </a:xfrm>
          <a:prstGeom prst="rect">
            <a:avLst/>
          </a:prstGeom>
        </p:spPr>
      </p:pic>
      <p:sp>
        <p:nvSpPr>
          <p:cNvPr id="2" name="Titel 1"/>
          <p:cNvSpPr>
            <a:spLocks noGrp="1"/>
          </p:cNvSpPr>
          <p:nvPr>
            <p:ph type="ctrTitle"/>
          </p:nvPr>
        </p:nvSpPr>
        <p:spPr>
          <a:xfrm>
            <a:off x="2351584" y="2852936"/>
            <a:ext cx="7632848" cy="1368152"/>
          </a:xfrm>
        </p:spPr>
        <p:txBody>
          <a:bodyPr>
            <a:normAutofit/>
          </a:bodyPr>
          <a:lstStyle>
            <a:lvl1pPr algn="l">
              <a:lnSpc>
                <a:spcPts val="3600"/>
              </a:lnSpc>
              <a:defRPr sz="2800" b="0">
                <a:solidFill>
                  <a:srgbClr val="E30613"/>
                </a:solidFill>
                <a:latin typeface="Arial" pitchFamily="34" charset="0"/>
                <a:cs typeface="Arial" pitchFamily="34" charset="0"/>
              </a:defRPr>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2351584" y="4293096"/>
            <a:ext cx="7632848" cy="864096"/>
          </a:xfrm>
        </p:spPr>
        <p:txBody>
          <a:bodyPr anchor="t">
            <a:normAutofit/>
          </a:bodyPr>
          <a:lstStyle>
            <a:lvl1pPr marL="0" indent="0" algn="l">
              <a:buNone/>
              <a:defRPr sz="1800" baseline="0">
                <a:solidFill>
                  <a:schemeClr val="bg2">
                    <a:lumMod val="2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spTree>
    <p:extLst>
      <p:ext uri="{BB962C8B-B14F-4D97-AF65-F5344CB8AC3E}">
        <p14:creationId xmlns:p14="http://schemas.microsoft.com/office/powerpoint/2010/main" val="3044283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leere Fläche">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32" y="0"/>
            <a:ext cx="12187267" cy="6860664"/>
          </a:xfrm>
          <a:prstGeom prst="rect">
            <a:avLst/>
          </a:prstGeom>
        </p:spPr>
      </p:pic>
      <p:sp>
        <p:nvSpPr>
          <p:cNvPr id="2" name="Titel 1"/>
          <p:cNvSpPr>
            <a:spLocks noGrp="1"/>
          </p:cNvSpPr>
          <p:nvPr>
            <p:ph type="title"/>
          </p:nvPr>
        </p:nvSpPr>
        <p:spPr>
          <a:xfrm>
            <a:off x="1055440" y="548680"/>
            <a:ext cx="7920880" cy="1080120"/>
          </a:xfrm>
        </p:spPr>
        <p:txBody>
          <a:bodyPr>
            <a:noAutofit/>
          </a:bodyPr>
          <a:lstStyle>
            <a:lvl1pPr algn="l">
              <a:lnSpc>
                <a:spcPts val="3800"/>
              </a:lnSpc>
              <a:defRPr sz="2600" b="0">
                <a:solidFill>
                  <a:schemeClr val="bg1"/>
                </a:solidFill>
                <a:latin typeface="Arial" pitchFamily="34" charset="0"/>
                <a:cs typeface="Arial" pitchFamily="34" charset="0"/>
              </a:defRPr>
            </a:lvl1pPr>
          </a:lstStyle>
          <a:p>
            <a:r>
              <a:rPr lang="de-DE" dirty="0" smtClean="0"/>
              <a:t>Titelmasterformat durch Klicken bearbeiten</a:t>
            </a:r>
            <a:endParaRPr lang="de-DE" dirty="0"/>
          </a:p>
        </p:txBody>
      </p:sp>
      <p:sp>
        <p:nvSpPr>
          <p:cNvPr id="5" name="Fußzeilenplatzhalter 4"/>
          <p:cNvSpPr>
            <a:spLocks noGrp="1"/>
          </p:cNvSpPr>
          <p:nvPr>
            <p:ph type="ftr" sz="quarter" idx="11"/>
          </p:nvPr>
        </p:nvSpPr>
        <p:spPr>
          <a:xfrm>
            <a:off x="839416" y="6480000"/>
            <a:ext cx="9592342" cy="360000"/>
          </a:xfrm>
        </p:spPr>
        <p:txBody>
          <a:bodyPr anchor="ctr"/>
          <a:lstStyle>
            <a:lvl1pPr algn="l">
              <a:defRPr sz="1300" b="0">
                <a:solidFill>
                  <a:schemeClr val="bg2">
                    <a:lumMod val="25000"/>
                  </a:schemeClr>
                </a:solidFill>
                <a:latin typeface="Arial" pitchFamily="34" charset="0"/>
                <a:cs typeface="Arial" pitchFamily="34" charset="0"/>
              </a:defRPr>
            </a:lvl1pPr>
          </a:lstStyle>
          <a:p>
            <a:r>
              <a:rPr lang="de-DE" smtClean="0">
                <a:solidFill>
                  <a:srgbClr val="D8D8D8">
                    <a:lumMod val="25000"/>
                  </a:srgbClr>
                </a:solidFill>
              </a:rPr>
              <a:t>43. Plenarversammlung Bochum 2018</a:t>
            </a:r>
            <a:endParaRPr lang="de-DE" dirty="0">
              <a:solidFill>
                <a:srgbClr val="D8D8D8">
                  <a:lumMod val="25000"/>
                </a:srgbClr>
              </a:solidFill>
            </a:endParaRPr>
          </a:p>
        </p:txBody>
      </p:sp>
      <p:sp>
        <p:nvSpPr>
          <p:cNvPr id="7" name="Foliennummernplatzhalter 5"/>
          <p:cNvSpPr>
            <a:spLocks noGrp="1"/>
          </p:cNvSpPr>
          <p:nvPr>
            <p:ph type="sldNum" sz="quarter" idx="12"/>
          </p:nvPr>
        </p:nvSpPr>
        <p:spPr>
          <a:xfrm>
            <a:off x="10670546" y="6480000"/>
            <a:ext cx="898062" cy="360000"/>
          </a:xfrm>
        </p:spPr>
        <p:txBody>
          <a:bodyPr/>
          <a:lstStyle>
            <a:lvl1pPr algn="r">
              <a:defRPr sz="1300" b="0">
                <a:solidFill>
                  <a:schemeClr val="bg2">
                    <a:lumMod val="25000"/>
                  </a:schemeClr>
                </a:solidFill>
                <a:latin typeface="Arial" pitchFamily="34" charset="0"/>
                <a:cs typeface="Arial" pitchFamily="34" charset="0"/>
              </a:defRPr>
            </a:lvl1pPr>
          </a:lstStyle>
          <a:p>
            <a:fld id="{7C329039-338F-40B2-A027-831A715146B1}" type="slidenum">
              <a:rPr lang="de-DE" smtClean="0">
                <a:solidFill>
                  <a:srgbClr val="D8D8D8">
                    <a:lumMod val="25000"/>
                  </a:srgbClr>
                </a:solidFill>
              </a:rPr>
              <a:pPr/>
              <a:t>‹Nr.›</a:t>
            </a:fld>
            <a:endParaRPr lang="de-DE" dirty="0">
              <a:solidFill>
                <a:srgbClr val="D8D8D8">
                  <a:lumMod val="25000"/>
                </a:srgbClr>
              </a:solidFill>
            </a:endParaRPr>
          </a:p>
        </p:txBody>
      </p:sp>
    </p:spTree>
    <p:extLst>
      <p:ext uri="{BB962C8B-B14F-4D97-AF65-F5344CB8AC3E}">
        <p14:creationId xmlns:p14="http://schemas.microsoft.com/office/powerpoint/2010/main" val="3289208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Schreibfläche">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32" y="0"/>
            <a:ext cx="12187267" cy="6860664"/>
          </a:xfrm>
          <a:prstGeom prst="rect">
            <a:avLst/>
          </a:prstGeom>
        </p:spPr>
      </p:pic>
      <p:sp>
        <p:nvSpPr>
          <p:cNvPr id="3" name="Inhaltsplatzhalter 2"/>
          <p:cNvSpPr>
            <a:spLocks noGrp="1"/>
          </p:cNvSpPr>
          <p:nvPr>
            <p:ph idx="1"/>
          </p:nvPr>
        </p:nvSpPr>
        <p:spPr>
          <a:xfrm>
            <a:off x="839416" y="1844825"/>
            <a:ext cx="10513168" cy="4281339"/>
          </a:xfrm>
        </p:spPr>
        <p:txBody>
          <a:bodyPr/>
          <a:lstStyle>
            <a:lvl1pPr>
              <a:spcBef>
                <a:spcPts val="1200"/>
              </a:spcBef>
              <a:buClr>
                <a:schemeClr val="tx2"/>
              </a:buClr>
              <a:buFont typeface="Symbol" pitchFamily="18" charset="2"/>
              <a:buChar char="-"/>
              <a:defRPr sz="2000">
                <a:solidFill>
                  <a:schemeClr val="bg2">
                    <a:lumMod val="25000"/>
                  </a:schemeClr>
                </a:solidFill>
                <a:latin typeface="Arial" pitchFamily="34" charset="0"/>
                <a:cs typeface="Arial" pitchFamily="34" charset="0"/>
              </a:defRPr>
            </a:lvl1pPr>
            <a:lvl2pPr>
              <a:spcBef>
                <a:spcPts val="600"/>
              </a:spcBef>
              <a:buClr>
                <a:schemeClr val="bg2">
                  <a:lumMod val="50000"/>
                </a:schemeClr>
              </a:buClr>
              <a:buFont typeface="Wingdings" pitchFamily="2" charset="2"/>
              <a:buChar char="§"/>
              <a:defRPr sz="1800">
                <a:solidFill>
                  <a:schemeClr val="bg2">
                    <a:lumMod val="25000"/>
                  </a:schemeClr>
                </a:solidFill>
                <a:latin typeface="Arial" pitchFamily="34" charset="0"/>
                <a:cs typeface="Arial" pitchFamily="34" charset="0"/>
              </a:defRPr>
            </a:lvl2pPr>
            <a:lvl3pPr>
              <a:spcBef>
                <a:spcPts val="600"/>
              </a:spcBef>
              <a:buClr>
                <a:schemeClr val="bg2">
                  <a:lumMod val="50000"/>
                </a:schemeClr>
              </a:buClr>
              <a:defRPr sz="1800">
                <a:solidFill>
                  <a:schemeClr val="bg2">
                    <a:lumMod val="25000"/>
                  </a:schemeClr>
                </a:solidFill>
                <a:latin typeface="Arial" pitchFamily="34" charset="0"/>
                <a:cs typeface="Arial" pitchFamily="34" charset="0"/>
              </a:defRPr>
            </a:lvl3pPr>
            <a:lvl4pPr>
              <a:spcBef>
                <a:spcPts val="600"/>
              </a:spcBef>
              <a:buClr>
                <a:schemeClr val="bg2">
                  <a:lumMod val="50000"/>
                </a:schemeClr>
              </a:buClr>
              <a:buFont typeface="Arial" pitchFamily="34" charset="0"/>
              <a:buChar char="&gt;"/>
              <a:defRPr sz="1600">
                <a:solidFill>
                  <a:schemeClr val="bg2">
                    <a:lumMod val="25000"/>
                  </a:schemeClr>
                </a:solidFill>
                <a:latin typeface="Arial" pitchFamily="34" charset="0"/>
                <a:cs typeface="Arial" pitchFamily="34" charset="0"/>
              </a:defRPr>
            </a:lvl4pPr>
            <a:lvl5pPr>
              <a:spcBef>
                <a:spcPts val="600"/>
              </a:spcBef>
              <a:buClr>
                <a:schemeClr val="bg2">
                  <a:lumMod val="50000"/>
                </a:schemeClr>
              </a:buClr>
              <a:defRPr sz="1600">
                <a:solidFill>
                  <a:schemeClr val="bg2">
                    <a:lumMod val="25000"/>
                  </a:schemeClr>
                </a:solidFill>
                <a:latin typeface="Arial" pitchFamily="34" charset="0"/>
                <a:cs typeface="Arial" pitchFamily="34" charset="0"/>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1" name="Titel 1"/>
          <p:cNvSpPr>
            <a:spLocks noGrp="1"/>
          </p:cNvSpPr>
          <p:nvPr>
            <p:ph type="title"/>
          </p:nvPr>
        </p:nvSpPr>
        <p:spPr>
          <a:xfrm>
            <a:off x="1055440" y="548680"/>
            <a:ext cx="7920880" cy="1080120"/>
          </a:xfrm>
        </p:spPr>
        <p:txBody>
          <a:bodyPr>
            <a:noAutofit/>
          </a:bodyPr>
          <a:lstStyle>
            <a:lvl1pPr algn="l">
              <a:lnSpc>
                <a:spcPts val="3800"/>
              </a:lnSpc>
              <a:defRPr sz="2600" b="0">
                <a:solidFill>
                  <a:schemeClr val="bg1"/>
                </a:solidFill>
                <a:latin typeface="Arial" pitchFamily="34" charset="0"/>
                <a:cs typeface="Arial" pitchFamily="34" charset="0"/>
              </a:defRPr>
            </a:lvl1pPr>
          </a:lstStyle>
          <a:p>
            <a:r>
              <a:rPr lang="de-DE" dirty="0" smtClean="0"/>
              <a:t>Titelmasterformat durch Klicken bearbeiten</a:t>
            </a:r>
            <a:endParaRPr lang="de-DE" dirty="0"/>
          </a:p>
        </p:txBody>
      </p:sp>
      <p:sp>
        <p:nvSpPr>
          <p:cNvPr id="12" name="Fußzeilenplatzhalter 4"/>
          <p:cNvSpPr>
            <a:spLocks noGrp="1"/>
          </p:cNvSpPr>
          <p:nvPr>
            <p:ph type="ftr" sz="quarter" idx="11"/>
          </p:nvPr>
        </p:nvSpPr>
        <p:spPr>
          <a:xfrm>
            <a:off x="839416" y="6480000"/>
            <a:ext cx="9592342" cy="360000"/>
          </a:xfrm>
        </p:spPr>
        <p:txBody>
          <a:bodyPr anchor="ctr"/>
          <a:lstStyle>
            <a:lvl1pPr algn="l">
              <a:defRPr sz="1300" b="0">
                <a:solidFill>
                  <a:schemeClr val="bg2">
                    <a:lumMod val="25000"/>
                  </a:schemeClr>
                </a:solidFill>
                <a:latin typeface="Arial" pitchFamily="34" charset="0"/>
                <a:cs typeface="Arial" pitchFamily="34" charset="0"/>
              </a:defRPr>
            </a:lvl1pPr>
          </a:lstStyle>
          <a:p>
            <a:r>
              <a:rPr lang="de-DE" smtClean="0">
                <a:solidFill>
                  <a:srgbClr val="D8D8D8">
                    <a:lumMod val="25000"/>
                  </a:srgbClr>
                </a:solidFill>
              </a:rPr>
              <a:t>43. Plenarversammlung Bochum 2018</a:t>
            </a:r>
            <a:endParaRPr lang="de-DE" dirty="0">
              <a:solidFill>
                <a:srgbClr val="D8D8D8">
                  <a:lumMod val="25000"/>
                </a:srgbClr>
              </a:solidFill>
            </a:endParaRPr>
          </a:p>
        </p:txBody>
      </p:sp>
      <p:sp>
        <p:nvSpPr>
          <p:cNvPr id="14" name="Foliennummernplatzhalter 5"/>
          <p:cNvSpPr>
            <a:spLocks noGrp="1"/>
          </p:cNvSpPr>
          <p:nvPr>
            <p:ph type="sldNum" sz="quarter" idx="12"/>
          </p:nvPr>
        </p:nvSpPr>
        <p:spPr>
          <a:xfrm>
            <a:off x="10670546" y="6480000"/>
            <a:ext cx="898062" cy="360000"/>
          </a:xfrm>
        </p:spPr>
        <p:txBody>
          <a:bodyPr/>
          <a:lstStyle>
            <a:lvl1pPr algn="r">
              <a:defRPr sz="1300" b="0">
                <a:solidFill>
                  <a:schemeClr val="bg2">
                    <a:lumMod val="25000"/>
                  </a:schemeClr>
                </a:solidFill>
                <a:latin typeface="Arial" pitchFamily="34" charset="0"/>
                <a:cs typeface="Arial" pitchFamily="34" charset="0"/>
              </a:defRPr>
            </a:lvl1pPr>
          </a:lstStyle>
          <a:p>
            <a:fld id="{7C329039-338F-40B2-A027-831A715146B1}" type="slidenum">
              <a:rPr lang="de-DE" smtClean="0">
                <a:solidFill>
                  <a:srgbClr val="D8D8D8">
                    <a:lumMod val="25000"/>
                  </a:srgbClr>
                </a:solidFill>
              </a:rPr>
              <a:pPr/>
              <a:t>‹Nr.›</a:t>
            </a:fld>
            <a:endParaRPr lang="de-DE" dirty="0">
              <a:solidFill>
                <a:srgbClr val="D8D8D8">
                  <a:lumMod val="25000"/>
                </a:srgbClr>
              </a:solidFill>
            </a:endParaRPr>
          </a:p>
        </p:txBody>
      </p:sp>
    </p:spTree>
    <p:extLst>
      <p:ext uri="{BB962C8B-B14F-4D97-AF65-F5344CB8AC3E}">
        <p14:creationId xmlns:p14="http://schemas.microsoft.com/office/powerpoint/2010/main" val="2969601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_zwei Inhalte">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32" y="0"/>
            <a:ext cx="12187267" cy="6860664"/>
          </a:xfrm>
          <a:prstGeom prst="rect">
            <a:avLst/>
          </a:prstGeom>
        </p:spPr>
      </p:pic>
      <p:sp>
        <p:nvSpPr>
          <p:cNvPr id="3" name="Inhaltsplatzhalter 2"/>
          <p:cNvSpPr>
            <a:spLocks noGrp="1"/>
          </p:cNvSpPr>
          <p:nvPr>
            <p:ph sz="half" idx="1"/>
          </p:nvPr>
        </p:nvSpPr>
        <p:spPr>
          <a:xfrm>
            <a:off x="839416" y="1772816"/>
            <a:ext cx="5154984" cy="4353348"/>
          </a:xfrm>
        </p:spPr>
        <p:txBody>
          <a:bodyPr/>
          <a:lstStyle>
            <a:lvl1pPr>
              <a:spcBef>
                <a:spcPts val="1200"/>
              </a:spcBef>
              <a:buClr>
                <a:schemeClr val="tx2"/>
              </a:buClr>
              <a:buFont typeface="Symbol" pitchFamily="18" charset="2"/>
              <a:buChar char="-"/>
              <a:defRPr sz="2000">
                <a:solidFill>
                  <a:schemeClr val="bg2">
                    <a:lumMod val="25000"/>
                  </a:schemeClr>
                </a:solidFill>
                <a:latin typeface="Arial" pitchFamily="34" charset="0"/>
                <a:cs typeface="Arial" pitchFamily="34" charset="0"/>
              </a:defRPr>
            </a:lvl1pPr>
            <a:lvl2pPr>
              <a:spcBef>
                <a:spcPts val="600"/>
              </a:spcBef>
              <a:buClr>
                <a:schemeClr val="tx1"/>
              </a:buClr>
              <a:buFont typeface="Wingdings" pitchFamily="2" charset="2"/>
              <a:buChar char="§"/>
              <a:defRPr sz="1800">
                <a:solidFill>
                  <a:schemeClr val="bg2">
                    <a:lumMod val="25000"/>
                  </a:schemeClr>
                </a:solidFill>
                <a:latin typeface="Arial" pitchFamily="34" charset="0"/>
                <a:cs typeface="Arial" pitchFamily="34" charset="0"/>
              </a:defRPr>
            </a:lvl2pPr>
            <a:lvl3pPr>
              <a:spcBef>
                <a:spcPts val="600"/>
              </a:spcBef>
              <a:buClr>
                <a:schemeClr val="tx1"/>
              </a:buClr>
              <a:defRPr sz="1800">
                <a:solidFill>
                  <a:schemeClr val="bg2">
                    <a:lumMod val="25000"/>
                  </a:schemeClr>
                </a:solidFill>
                <a:latin typeface="Arial" pitchFamily="34" charset="0"/>
                <a:cs typeface="Arial" pitchFamily="34" charset="0"/>
              </a:defRPr>
            </a:lvl3pPr>
            <a:lvl4pPr>
              <a:spcBef>
                <a:spcPts val="600"/>
              </a:spcBef>
              <a:buClr>
                <a:schemeClr val="tx1"/>
              </a:buClr>
              <a:buFont typeface="Arial" pitchFamily="34" charset="0"/>
              <a:buChar char="&gt;"/>
              <a:defRPr sz="1600">
                <a:solidFill>
                  <a:schemeClr val="bg2">
                    <a:lumMod val="25000"/>
                  </a:schemeClr>
                </a:solidFill>
                <a:latin typeface="Arial" pitchFamily="34" charset="0"/>
                <a:cs typeface="Arial" pitchFamily="34" charset="0"/>
              </a:defRPr>
            </a:lvl4pPr>
            <a:lvl5pPr>
              <a:spcBef>
                <a:spcPts val="600"/>
              </a:spcBef>
              <a:buClr>
                <a:schemeClr val="tx1"/>
              </a:buClr>
              <a:defRPr sz="1600">
                <a:solidFill>
                  <a:schemeClr val="bg2">
                    <a:lumMod val="25000"/>
                  </a:schemeClr>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1" name="Inhaltsplatzhalter 2"/>
          <p:cNvSpPr>
            <a:spLocks noGrp="1"/>
          </p:cNvSpPr>
          <p:nvPr>
            <p:ph sz="half" idx="13"/>
          </p:nvPr>
        </p:nvSpPr>
        <p:spPr>
          <a:xfrm>
            <a:off x="6174836" y="1772816"/>
            <a:ext cx="5154984" cy="4353348"/>
          </a:xfrm>
        </p:spPr>
        <p:txBody>
          <a:bodyPr/>
          <a:lstStyle>
            <a:lvl1pPr>
              <a:spcBef>
                <a:spcPts val="1200"/>
              </a:spcBef>
              <a:buClr>
                <a:schemeClr val="tx2"/>
              </a:buClr>
              <a:buFont typeface="Symbol" pitchFamily="18" charset="2"/>
              <a:buChar char="-"/>
              <a:defRPr sz="2000">
                <a:solidFill>
                  <a:schemeClr val="bg2">
                    <a:lumMod val="25000"/>
                  </a:schemeClr>
                </a:solidFill>
                <a:latin typeface="Arial" pitchFamily="34" charset="0"/>
                <a:cs typeface="Arial" pitchFamily="34" charset="0"/>
              </a:defRPr>
            </a:lvl1pPr>
            <a:lvl2pPr>
              <a:spcBef>
                <a:spcPts val="600"/>
              </a:spcBef>
              <a:buClr>
                <a:schemeClr val="tx1"/>
              </a:buClr>
              <a:buFont typeface="Wingdings" pitchFamily="2" charset="2"/>
              <a:buChar char="§"/>
              <a:defRPr sz="1800">
                <a:solidFill>
                  <a:schemeClr val="bg2">
                    <a:lumMod val="25000"/>
                  </a:schemeClr>
                </a:solidFill>
                <a:latin typeface="Arial" pitchFamily="34" charset="0"/>
                <a:cs typeface="Arial" pitchFamily="34" charset="0"/>
              </a:defRPr>
            </a:lvl2pPr>
            <a:lvl3pPr>
              <a:spcBef>
                <a:spcPts val="600"/>
              </a:spcBef>
              <a:buClr>
                <a:schemeClr val="tx1"/>
              </a:buClr>
              <a:defRPr sz="1800">
                <a:solidFill>
                  <a:schemeClr val="bg2">
                    <a:lumMod val="25000"/>
                  </a:schemeClr>
                </a:solidFill>
                <a:latin typeface="Arial" pitchFamily="34" charset="0"/>
                <a:cs typeface="Arial" pitchFamily="34" charset="0"/>
              </a:defRPr>
            </a:lvl3pPr>
            <a:lvl4pPr>
              <a:spcBef>
                <a:spcPts val="600"/>
              </a:spcBef>
              <a:buClr>
                <a:schemeClr val="tx1"/>
              </a:buClr>
              <a:buFont typeface="Arial" pitchFamily="34" charset="0"/>
              <a:buChar char="&gt;"/>
              <a:defRPr sz="1600">
                <a:solidFill>
                  <a:schemeClr val="bg2">
                    <a:lumMod val="25000"/>
                  </a:schemeClr>
                </a:solidFill>
                <a:latin typeface="Arial" pitchFamily="34" charset="0"/>
                <a:cs typeface="Arial" pitchFamily="34" charset="0"/>
              </a:defRPr>
            </a:lvl4pPr>
            <a:lvl5pPr>
              <a:spcBef>
                <a:spcPts val="600"/>
              </a:spcBef>
              <a:buClr>
                <a:schemeClr val="tx1"/>
              </a:buClr>
              <a:defRPr sz="1600">
                <a:solidFill>
                  <a:schemeClr val="bg2">
                    <a:lumMod val="25000"/>
                  </a:schemeClr>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2" name="Titel 1"/>
          <p:cNvSpPr>
            <a:spLocks noGrp="1"/>
          </p:cNvSpPr>
          <p:nvPr>
            <p:ph type="title"/>
          </p:nvPr>
        </p:nvSpPr>
        <p:spPr>
          <a:xfrm>
            <a:off x="1055440" y="548680"/>
            <a:ext cx="7920880" cy="1080120"/>
          </a:xfrm>
        </p:spPr>
        <p:txBody>
          <a:bodyPr>
            <a:noAutofit/>
          </a:bodyPr>
          <a:lstStyle>
            <a:lvl1pPr algn="l">
              <a:lnSpc>
                <a:spcPts val="3800"/>
              </a:lnSpc>
              <a:defRPr sz="2600" b="0">
                <a:solidFill>
                  <a:schemeClr val="bg1"/>
                </a:solidFill>
                <a:latin typeface="Arial" pitchFamily="34" charset="0"/>
                <a:cs typeface="Arial" pitchFamily="34" charset="0"/>
              </a:defRPr>
            </a:lvl1pPr>
          </a:lstStyle>
          <a:p>
            <a:r>
              <a:rPr lang="de-DE" dirty="0" smtClean="0"/>
              <a:t>Titelmasterformat durch Klicken bearbeiten</a:t>
            </a:r>
            <a:endParaRPr lang="de-DE" dirty="0"/>
          </a:p>
        </p:txBody>
      </p:sp>
      <p:sp>
        <p:nvSpPr>
          <p:cNvPr id="15" name="Fußzeilenplatzhalter 4"/>
          <p:cNvSpPr>
            <a:spLocks noGrp="1"/>
          </p:cNvSpPr>
          <p:nvPr>
            <p:ph type="ftr" sz="quarter" idx="11"/>
          </p:nvPr>
        </p:nvSpPr>
        <p:spPr>
          <a:xfrm>
            <a:off x="839416" y="6480000"/>
            <a:ext cx="9592342" cy="360000"/>
          </a:xfrm>
        </p:spPr>
        <p:txBody>
          <a:bodyPr anchor="ctr"/>
          <a:lstStyle>
            <a:lvl1pPr algn="l">
              <a:defRPr sz="1300" b="0">
                <a:solidFill>
                  <a:schemeClr val="bg2">
                    <a:lumMod val="25000"/>
                  </a:schemeClr>
                </a:solidFill>
                <a:latin typeface="Arial" pitchFamily="34" charset="0"/>
                <a:cs typeface="Arial" pitchFamily="34" charset="0"/>
              </a:defRPr>
            </a:lvl1pPr>
          </a:lstStyle>
          <a:p>
            <a:r>
              <a:rPr lang="de-DE" smtClean="0">
                <a:solidFill>
                  <a:srgbClr val="D8D8D8">
                    <a:lumMod val="25000"/>
                  </a:srgbClr>
                </a:solidFill>
              </a:rPr>
              <a:t>43. Plenarversammlung Bochum 2018</a:t>
            </a:r>
            <a:endParaRPr lang="de-DE" dirty="0">
              <a:solidFill>
                <a:srgbClr val="D8D8D8">
                  <a:lumMod val="25000"/>
                </a:srgbClr>
              </a:solidFill>
            </a:endParaRPr>
          </a:p>
        </p:txBody>
      </p:sp>
      <p:sp>
        <p:nvSpPr>
          <p:cNvPr id="17" name="Foliennummernplatzhalter 5"/>
          <p:cNvSpPr>
            <a:spLocks noGrp="1"/>
          </p:cNvSpPr>
          <p:nvPr>
            <p:ph type="sldNum" sz="quarter" idx="12"/>
          </p:nvPr>
        </p:nvSpPr>
        <p:spPr>
          <a:xfrm>
            <a:off x="10670546" y="6480000"/>
            <a:ext cx="898062" cy="360000"/>
          </a:xfrm>
        </p:spPr>
        <p:txBody>
          <a:bodyPr/>
          <a:lstStyle>
            <a:lvl1pPr algn="r">
              <a:defRPr sz="1300" b="0">
                <a:solidFill>
                  <a:schemeClr val="bg2">
                    <a:lumMod val="25000"/>
                  </a:schemeClr>
                </a:solidFill>
                <a:latin typeface="Arial" pitchFamily="34" charset="0"/>
                <a:cs typeface="Arial" pitchFamily="34" charset="0"/>
              </a:defRPr>
            </a:lvl1pPr>
          </a:lstStyle>
          <a:p>
            <a:fld id="{7C329039-338F-40B2-A027-831A715146B1}" type="slidenum">
              <a:rPr lang="de-DE" smtClean="0">
                <a:solidFill>
                  <a:srgbClr val="D8D8D8">
                    <a:lumMod val="25000"/>
                  </a:srgbClr>
                </a:solidFill>
              </a:rPr>
              <a:pPr/>
              <a:t>‹Nr.›</a:t>
            </a:fld>
            <a:endParaRPr lang="de-DE" dirty="0">
              <a:solidFill>
                <a:srgbClr val="D8D8D8">
                  <a:lumMod val="25000"/>
                </a:srgbClr>
              </a:solidFill>
            </a:endParaRPr>
          </a:p>
        </p:txBody>
      </p:sp>
    </p:spTree>
    <p:extLst>
      <p:ext uri="{BB962C8B-B14F-4D97-AF65-F5344CB8AC3E}">
        <p14:creationId xmlns:p14="http://schemas.microsoft.com/office/powerpoint/2010/main" val="2495523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Zwischenfolie">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32" y="0"/>
            <a:ext cx="12187267" cy="6860664"/>
          </a:xfrm>
          <a:prstGeom prst="rect">
            <a:avLst/>
          </a:prstGeom>
        </p:spPr>
      </p:pic>
      <p:sp>
        <p:nvSpPr>
          <p:cNvPr id="14" name="Titel 1"/>
          <p:cNvSpPr>
            <a:spLocks noGrp="1"/>
          </p:cNvSpPr>
          <p:nvPr>
            <p:ph type="title"/>
          </p:nvPr>
        </p:nvSpPr>
        <p:spPr>
          <a:xfrm>
            <a:off x="1235460" y="2276872"/>
            <a:ext cx="9721080" cy="2880320"/>
          </a:xfrm>
        </p:spPr>
        <p:txBody>
          <a:bodyPr>
            <a:noAutofit/>
          </a:bodyPr>
          <a:lstStyle>
            <a:lvl1pPr algn="l">
              <a:lnSpc>
                <a:spcPts val="3800"/>
              </a:lnSpc>
              <a:defRPr sz="3600" b="0">
                <a:solidFill>
                  <a:schemeClr val="bg1"/>
                </a:solidFill>
                <a:latin typeface="Arial" pitchFamily="34" charset="0"/>
                <a:cs typeface="Arial" pitchFamily="34" charset="0"/>
              </a:defRPr>
            </a:lvl1pPr>
          </a:lstStyle>
          <a:p>
            <a:r>
              <a:rPr lang="de-DE" smtClean="0"/>
              <a:t>Titelmasterformat durch Klicken bearbeiten</a:t>
            </a:r>
            <a:endParaRPr lang="de-DE" dirty="0"/>
          </a:p>
        </p:txBody>
      </p:sp>
    </p:spTree>
    <p:extLst>
      <p:ext uri="{BB962C8B-B14F-4D97-AF65-F5344CB8AC3E}">
        <p14:creationId xmlns:p14="http://schemas.microsoft.com/office/powerpoint/2010/main" val="2284267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Fußzeile">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32" y="0"/>
            <a:ext cx="12187267" cy="6860664"/>
          </a:xfrm>
          <a:prstGeom prst="rect">
            <a:avLst/>
          </a:prstGeom>
        </p:spPr>
      </p:pic>
      <p:sp>
        <p:nvSpPr>
          <p:cNvPr id="8" name="Fußzeilenplatzhalter 4"/>
          <p:cNvSpPr>
            <a:spLocks noGrp="1"/>
          </p:cNvSpPr>
          <p:nvPr>
            <p:ph type="ftr" sz="quarter" idx="11"/>
          </p:nvPr>
        </p:nvSpPr>
        <p:spPr>
          <a:xfrm>
            <a:off x="839416" y="6480000"/>
            <a:ext cx="9592342" cy="360000"/>
          </a:xfrm>
        </p:spPr>
        <p:txBody>
          <a:bodyPr anchor="ctr"/>
          <a:lstStyle>
            <a:lvl1pPr algn="l">
              <a:defRPr sz="1300" b="0">
                <a:solidFill>
                  <a:schemeClr val="bg2">
                    <a:lumMod val="25000"/>
                  </a:schemeClr>
                </a:solidFill>
                <a:latin typeface="Arial" pitchFamily="34" charset="0"/>
                <a:cs typeface="Arial" pitchFamily="34" charset="0"/>
              </a:defRPr>
            </a:lvl1pPr>
          </a:lstStyle>
          <a:p>
            <a:r>
              <a:rPr lang="de-DE" smtClean="0">
                <a:solidFill>
                  <a:srgbClr val="D8D8D8">
                    <a:lumMod val="25000"/>
                  </a:srgbClr>
                </a:solidFill>
              </a:rPr>
              <a:t>43. Plenarversammlung Bochum 2018</a:t>
            </a:r>
            <a:endParaRPr lang="de-DE" dirty="0">
              <a:solidFill>
                <a:srgbClr val="D8D8D8">
                  <a:lumMod val="25000"/>
                </a:srgbClr>
              </a:solidFill>
            </a:endParaRPr>
          </a:p>
        </p:txBody>
      </p:sp>
      <p:sp>
        <p:nvSpPr>
          <p:cNvPr id="10" name="Foliennummernplatzhalter 5"/>
          <p:cNvSpPr>
            <a:spLocks noGrp="1"/>
          </p:cNvSpPr>
          <p:nvPr>
            <p:ph type="sldNum" sz="quarter" idx="12"/>
          </p:nvPr>
        </p:nvSpPr>
        <p:spPr>
          <a:xfrm>
            <a:off x="10670546" y="6480000"/>
            <a:ext cx="898062" cy="360000"/>
          </a:xfrm>
        </p:spPr>
        <p:txBody>
          <a:bodyPr/>
          <a:lstStyle>
            <a:lvl1pPr algn="r">
              <a:defRPr sz="1300" b="0">
                <a:solidFill>
                  <a:schemeClr val="bg2">
                    <a:lumMod val="25000"/>
                  </a:schemeClr>
                </a:solidFill>
                <a:latin typeface="Arial" pitchFamily="34" charset="0"/>
                <a:cs typeface="Arial" pitchFamily="34" charset="0"/>
              </a:defRPr>
            </a:lvl1pPr>
          </a:lstStyle>
          <a:p>
            <a:fld id="{7C329039-338F-40B2-A027-831A715146B1}" type="slidenum">
              <a:rPr lang="de-DE" smtClean="0">
                <a:solidFill>
                  <a:srgbClr val="D8D8D8">
                    <a:lumMod val="25000"/>
                  </a:srgbClr>
                </a:solidFill>
              </a:rPr>
              <a:pPr/>
              <a:t>‹Nr.›</a:t>
            </a:fld>
            <a:endParaRPr lang="de-DE" dirty="0">
              <a:solidFill>
                <a:srgbClr val="D8D8D8">
                  <a:lumMod val="25000"/>
                </a:srgbClr>
              </a:solidFill>
            </a:endParaRPr>
          </a:p>
        </p:txBody>
      </p:sp>
    </p:spTree>
    <p:extLst>
      <p:ext uri="{BB962C8B-B14F-4D97-AF65-F5344CB8AC3E}">
        <p14:creationId xmlns:p14="http://schemas.microsoft.com/office/powerpoint/2010/main" val="3752081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3330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solidFill>
                <a:srgbClr val="999999">
                  <a:tint val="75000"/>
                </a:srgbClr>
              </a:solidFill>
            </a:endParaRPr>
          </a:p>
        </p:txBody>
      </p:sp>
      <p:sp>
        <p:nvSpPr>
          <p:cNvPr id="5" name="Fußzeilenplatzhalt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smtClean="0">
                <a:solidFill>
                  <a:srgbClr val="999999">
                    <a:tint val="75000"/>
                  </a:srgbClr>
                </a:solidFill>
              </a:rPr>
              <a:t>43. Plenarversammlung Bochum 2018</a:t>
            </a:r>
            <a:endParaRPr lang="de-DE">
              <a:solidFill>
                <a:srgbClr val="999999">
                  <a:tint val="75000"/>
                </a:srgbClr>
              </a:solidFill>
            </a:endParaRPr>
          </a:p>
        </p:txBody>
      </p:sp>
      <p:sp>
        <p:nvSpPr>
          <p:cNvPr id="6" name="Foliennummernplatzhalt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329039-338F-40B2-A027-831A715146B1}" type="slidenum">
              <a:rPr lang="de-DE" smtClean="0">
                <a:solidFill>
                  <a:srgbClr val="999999">
                    <a:tint val="75000"/>
                  </a:srgbClr>
                </a:solidFill>
              </a:rPr>
              <a:pPr/>
              <a:t>‹Nr.›</a:t>
            </a:fld>
            <a:endParaRPr lang="de-DE">
              <a:solidFill>
                <a:srgbClr val="999999">
                  <a:tint val="75000"/>
                </a:srgbClr>
              </a:solidFill>
            </a:endParaRPr>
          </a:p>
        </p:txBody>
      </p:sp>
    </p:spTree>
    <p:extLst>
      <p:ext uri="{BB962C8B-B14F-4D97-AF65-F5344CB8AC3E}">
        <p14:creationId xmlns:p14="http://schemas.microsoft.com/office/powerpoint/2010/main" val="221266228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23.png"/><Relationship Id="rId5" Type="http://schemas.openxmlformats.org/officeDocument/2006/relationships/image" Target="../media/image18.jpg"/><Relationship Id="rId1" Type="http://schemas.microsoft.com/office/2007/relationships/media" Target="../media/media1.mp4"/><Relationship Id="rId2" Type="http://schemas.openxmlformats.org/officeDocument/2006/relationships/video" Target="../media/media1.mp4"/></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18.jp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5"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jpg"/><Relationship Id="rId6"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20.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CHE Ranking</a:t>
            </a:r>
            <a:endParaRPr lang="de-DE" dirty="0"/>
          </a:p>
        </p:txBody>
      </p:sp>
      <p:sp>
        <p:nvSpPr>
          <p:cNvPr id="3" name="Untertitel 2"/>
          <p:cNvSpPr>
            <a:spLocks noGrp="1"/>
          </p:cNvSpPr>
          <p:nvPr>
            <p:ph type="subTitle" idx="1"/>
          </p:nvPr>
        </p:nvSpPr>
        <p:spPr/>
        <p:txBody>
          <a:bodyPr/>
          <a:lstStyle/>
          <a:p>
            <a:r>
              <a:rPr lang="de-DE" dirty="0" smtClean="0"/>
              <a:t>Sonja Berghoff </a:t>
            </a:r>
            <a:endParaRPr lang="de-DE" dirty="0"/>
          </a:p>
        </p:txBody>
      </p:sp>
    </p:spTree>
    <p:extLst>
      <p:ext uri="{BB962C8B-B14F-4D97-AF65-F5344CB8AC3E}">
        <p14:creationId xmlns:p14="http://schemas.microsoft.com/office/powerpoint/2010/main" val="412559974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7C329039-338F-40B2-A027-831A715146B1}" type="slidenum">
              <a:rPr lang="de-DE" smtClean="0">
                <a:solidFill>
                  <a:srgbClr val="D8D8D8">
                    <a:lumMod val="25000"/>
                  </a:srgbClr>
                </a:solidFill>
              </a:rPr>
              <a:pPr/>
              <a:t>10</a:t>
            </a:fld>
            <a:endParaRPr lang="de-DE" dirty="0">
              <a:solidFill>
                <a:srgbClr val="D8D8D8">
                  <a:lumMod val="25000"/>
                </a:srgbClr>
              </a:solidFill>
            </a:endParaRPr>
          </a:p>
        </p:txBody>
      </p:sp>
      <p:sp>
        <p:nvSpPr>
          <p:cNvPr id="5" name="Titel 4"/>
          <p:cNvSpPr>
            <a:spLocks noGrp="1"/>
          </p:cNvSpPr>
          <p:nvPr>
            <p:ph type="title"/>
          </p:nvPr>
        </p:nvSpPr>
        <p:spPr/>
        <p:txBody>
          <a:bodyPr/>
          <a:lstStyle/>
          <a:p>
            <a:r>
              <a:rPr lang="de-DE" dirty="0" smtClean="0"/>
              <a:t>Studierendenbefragung: </a:t>
            </a:r>
            <a:br>
              <a:rPr lang="de-DE" dirty="0" smtClean="0"/>
            </a:br>
            <a:r>
              <a:rPr lang="de-DE" dirty="0" smtClean="0"/>
              <a:t>Erfolgreich durch </a:t>
            </a:r>
            <a:r>
              <a:rPr lang="de-DE" dirty="0"/>
              <a:t>V</a:t>
            </a:r>
            <a:r>
              <a:rPr lang="de-DE" dirty="0" smtClean="0"/>
              <a:t>ernetzung</a:t>
            </a:r>
            <a:endParaRPr lang="de-DE" dirty="0"/>
          </a:p>
        </p:txBody>
      </p:sp>
      <p:sp>
        <p:nvSpPr>
          <p:cNvPr id="8" name="Abgerundetes Rechteck 7"/>
          <p:cNvSpPr/>
          <p:nvPr/>
        </p:nvSpPr>
        <p:spPr>
          <a:xfrm>
            <a:off x="956068" y="3512159"/>
            <a:ext cx="1800000" cy="900000"/>
          </a:xfrm>
          <a:prstGeom prst="roundRect">
            <a:avLst/>
          </a:prstGeom>
          <a:solidFill>
            <a:schemeClr val="tx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prstClr val="white"/>
                </a:solidFill>
              </a:rPr>
              <a:t>CHE</a:t>
            </a:r>
          </a:p>
        </p:txBody>
      </p:sp>
      <p:sp>
        <p:nvSpPr>
          <p:cNvPr id="10" name="Abgerundetes Rechteck 9"/>
          <p:cNvSpPr/>
          <p:nvPr/>
        </p:nvSpPr>
        <p:spPr>
          <a:xfrm>
            <a:off x="5205218" y="5673202"/>
            <a:ext cx="1800000" cy="900000"/>
          </a:xfrm>
          <a:prstGeom prst="roundRect">
            <a:avLst/>
          </a:prstGeom>
          <a:solidFill>
            <a:schemeClr val="tx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prstClr val="white"/>
                </a:solidFill>
              </a:rPr>
              <a:t>Studierenden-sekretariat</a:t>
            </a:r>
          </a:p>
        </p:txBody>
      </p:sp>
      <p:sp>
        <p:nvSpPr>
          <p:cNvPr id="11" name="Abgerundetes Rechteck 10"/>
          <p:cNvSpPr/>
          <p:nvPr/>
        </p:nvSpPr>
        <p:spPr>
          <a:xfrm>
            <a:off x="9463057" y="3635679"/>
            <a:ext cx="1800000" cy="900000"/>
          </a:xfrm>
          <a:prstGeom prst="roundRect">
            <a:avLst/>
          </a:prstGeom>
          <a:solidFill>
            <a:schemeClr val="tx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prstClr val="white"/>
                </a:solidFill>
              </a:rPr>
              <a:t>Fachbereiche</a:t>
            </a:r>
          </a:p>
        </p:txBody>
      </p:sp>
      <p:cxnSp>
        <p:nvCxnSpPr>
          <p:cNvPr id="14" name="Gekrümmte Verbindung 13"/>
          <p:cNvCxnSpPr>
            <a:stCxn id="8" idx="2"/>
            <a:endCxn id="10" idx="1"/>
          </p:cNvCxnSpPr>
          <p:nvPr/>
        </p:nvCxnSpPr>
        <p:spPr>
          <a:xfrm rot="16200000" flipH="1">
            <a:off x="2675122" y="3593105"/>
            <a:ext cx="1711043" cy="3349150"/>
          </a:xfrm>
          <a:prstGeom prst="curvedConnector2">
            <a:avLst/>
          </a:prstGeom>
          <a:ln w="57150">
            <a:solidFill>
              <a:srgbClr val="E3061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krümmte Verbindung 15"/>
          <p:cNvCxnSpPr>
            <a:stCxn id="8" idx="0"/>
            <a:endCxn id="9" idx="1"/>
          </p:cNvCxnSpPr>
          <p:nvPr/>
        </p:nvCxnSpPr>
        <p:spPr>
          <a:xfrm rot="5400000" flipH="1" flipV="1">
            <a:off x="2824887" y="1179890"/>
            <a:ext cx="1363451" cy="3301088"/>
          </a:xfrm>
          <a:prstGeom prst="curvedConnector2">
            <a:avLst/>
          </a:prstGeom>
          <a:ln w="57150">
            <a:solidFill>
              <a:srgbClr val="E30613"/>
            </a:solidFill>
            <a:tailEnd type="triangle"/>
          </a:ln>
        </p:spPr>
        <p:style>
          <a:lnRef idx="1">
            <a:schemeClr val="accent1"/>
          </a:lnRef>
          <a:fillRef idx="0">
            <a:schemeClr val="accent1"/>
          </a:fillRef>
          <a:effectRef idx="0">
            <a:schemeClr val="accent1"/>
          </a:effectRef>
          <a:fontRef idx="minor">
            <a:schemeClr val="tx1"/>
          </a:fontRef>
        </p:style>
      </p:cxnSp>
      <p:cxnSp>
        <p:nvCxnSpPr>
          <p:cNvPr id="18" name="Gekrümmte Verbindung 17"/>
          <p:cNvCxnSpPr>
            <a:stCxn id="9" idx="3"/>
            <a:endCxn id="11" idx="0"/>
          </p:cNvCxnSpPr>
          <p:nvPr/>
        </p:nvCxnSpPr>
        <p:spPr>
          <a:xfrm>
            <a:off x="6957156" y="2148708"/>
            <a:ext cx="3405901" cy="1486971"/>
          </a:xfrm>
          <a:prstGeom prst="curvedConnector2">
            <a:avLst/>
          </a:prstGeom>
          <a:ln w="57150">
            <a:solidFill>
              <a:srgbClr val="E30613"/>
            </a:solidFill>
            <a:tailEnd type="triangle"/>
          </a:ln>
        </p:spPr>
        <p:style>
          <a:lnRef idx="1">
            <a:schemeClr val="accent1"/>
          </a:lnRef>
          <a:fillRef idx="0">
            <a:schemeClr val="accent1"/>
          </a:fillRef>
          <a:effectRef idx="0">
            <a:schemeClr val="accent1"/>
          </a:effectRef>
          <a:fontRef idx="minor">
            <a:schemeClr val="tx1"/>
          </a:fontRef>
        </p:style>
      </p:cxnSp>
      <p:cxnSp>
        <p:nvCxnSpPr>
          <p:cNvPr id="19" name="Gekrümmte Verbindung 18"/>
          <p:cNvCxnSpPr>
            <a:stCxn id="10" idx="3"/>
            <a:endCxn id="11" idx="2"/>
          </p:cNvCxnSpPr>
          <p:nvPr/>
        </p:nvCxnSpPr>
        <p:spPr>
          <a:xfrm flipV="1">
            <a:off x="7005218" y="4535679"/>
            <a:ext cx="3357839" cy="1587523"/>
          </a:xfrm>
          <a:prstGeom prst="curvedConnector2">
            <a:avLst/>
          </a:prstGeom>
          <a:ln w="57150">
            <a:solidFill>
              <a:srgbClr val="E30613"/>
            </a:solidFill>
            <a:tailEnd type="triangle"/>
          </a:ln>
        </p:spPr>
        <p:style>
          <a:lnRef idx="1">
            <a:schemeClr val="accent1"/>
          </a:lnRef>
          <a:fillRef idx="0">
            <a:schemeClr val="accent1"/>
          </a:fillRef>
          <a:effectRef idx="0">
            <a:schemeClr val="accent1"/>
          </a:effectRef>
          <a:fontRef idx="minor">
            <a:schemeClr val="tx1"/>
          </a:fontRef>
        </p:style>
      </p:cxnSp>
      <p:cxnSp>
        <p:nvCxnSpPr>
          <p:cNvPr id="24" name="Gekrümmte Verbindung 23"/>
          <p:cNvCxnSpPr>
            <a:stCxn id="11" idx="1"/>
            <a:endCxn id="7" idx="6"/>
          </p:cNvCxnSpPr>
          <p:nvPr/>
        </p:nvCxnSpPr>
        <p:spPr>
          <a:xfrm rot="10800000">
            <a:off x="7152429" y="4084541"/>
            <a:ext cx="2310628" cy="1139"/>
          </a:xfrm>
          <a:prstGeom prst="curvedConnector3">
            <a:avLst>
              <a:gd name="adj1" fmla="val 50000"/>
            </a:avLst>
          </a:prstGeom>
          <a:ln w="127000">
            <a:solidFill>
              <a:srgbClr val="E30613"/>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krümmte Verbindung 24"/>
          <p:cNvCxnSpPr>
            <a:stCxn id="10" idx="0"/>
            <a:endCxn id="7" idx="4"/>
          </p:cNvCxnSpPr>
          <p:nvPr/>
        </p:nvCxnSpPr>
        <p:spPr>
          <a:xfrm rot="5400000" flipH="1" flipV="1">
            <a:off x="5671691" y="5236581"/>
            <a:ext cx="870148" cy="3095"/>
          </a:xfrm>
          <a:prstGeom prst="curvedConnector3">
            <a:avLst>
              <a:gd name="adj1" fmla="val 50000"/>
            </a:avLst>
          </a:prstGeom>
          <a:ln w="57150">
            <a:solidFill>
              <a:srgbClr val="E30613"/>
            </a:solidFill>
            <a:tailEnd type="triangle"/>
          </a:ln>
        </p:spPr>
        <p:style>
          <a:lnRef idx="1">
            <a:schemeClr val="accent1"/>
          </a:lnRef>
          <a:fillRef idx="0">
            <a:schemeClr val="accent1"/>
          </a:fillRef>
          <a:effectRef idx="0">
            <a:schemeClr val="accent1"/>
          </a:effectRef>
          <a:fontRef idx="minor">
            <a:schemeClr val="tx1"/>
          </a:fontRef>
        </p:style>
      </p:cxnSp>
      <p:sp>
        <p:nvSpPr>
          <p:cNvPr id="35" name="Textfeld 34"/>
          <p:cNvSpPr txBox="1"/>
          <p:nvPr/>
        </p:nvSpPr>
        <p:spPr>
          <a:xfrm>
            <a:off x="7486914" y="3707740"/>
            <a:ext cx="1159292" cy="369332"/>
          </a:xfrm>
          <a:prstGeom prst="rect">
            <a:avLst/>
          </a:prstGeom>
          <a:noFill/>
        </p:spPr>
        <p:txBody>
          <a:bodyPr wrap="none" rtlCol="0">
            <a:spAutoFit/>
          </a:bodyPr>
          <a:lstStyle/>
          <a:p>
            <a:r>
              <a:rPr lang="de-DE" b="1" dirty="0">
                <a:solidFill>
                  <a:srgbClr val="999999">
                    <a:lumMod val="50000"/>
                  </a:srgbClr>
                </a:solidFill>
              </a:rPr>
              <a:t>motiviert</a:t>
            </a:r>
          </a:p>
        </p:txBody>
      </p:sp>
      <p:sp>
        <p:nvSpPr>
          <p:cNvPr id="36" name="Textfeld 35"/>
          <p:cNvSpPr txBox="1"/>
          <p:nvPr/>
        </p:nvSpPr>
        <p:spPr>
          <a:xfrm>
            <a:off x="5602577" y="5188485"/>
            <a:ext cx="992579" cy="369332"/>
          </a:xfrm>
          <a:prstGeom prst="rect">
            <a:avLst/>
          </a:prstGeom>
          <a:solidFill>
            <a:srgbClr val="FFFFFF">
              <a:alpha val="69804"/>
            </a:srgbClr>
          </a:solidFill>
        </p:spPr>
        <p:txBody>
          <a:bodyPr wrap="none" rtlCol="0">
            <a:spAutoFit/>
          </a:bodyPr>
          <a:lstStyle/>
          <a:p>
            <a:r>
              <a:rPr lang="de-DE" b="1" dirty="0">
                <a:solidFill>
                  <a:srgbClr val="999999">
                    <a:lumMod val="50000"/>
                  </a:srgbClr>
                </a:solidFill>
              </a:rPr>
              <a:t>lädt ein</a:t>
            </a:r>
          </a:p>
        </p:txBody>
      </p:sp>
      <p:sp>
        <p:nvSpPr>
          <p:cNvPr id="37" name="Textfeld 36"/>
          <p:cNvSpPr txBox="1"/>
          <p:nvPr/>
        </p:nvSpPr>
        <p:spPr>
          <a:xfrm>
            <a:off x="2025226" y="5120073"/>
            <a:ext cx="2103974" cy="646331"/>
          </a:xfrm>
          <a:prstGeom prst="rect">
            <a:avLst/>
          </a:prstGeom>
          <a:solidFill>
            <a:srgbClr val="FFFFFF">
              <a:alpha val="69804"/>
            </a:srgbClr>
          </a:solidFill>
        </p:spPr>
        <p:txBody>
          <a:bodyPr wrap="none" rtlCol="0">
            <a:spAutoFit/>
          </a:bodyPr>
          <a:lstStyle/>
          <a:p>
            <a:r>
              <a:rPr lang="de-DE" b="1" dirty="0">
                <a:solidFill>
                  <a:srgbClr val="999999">
                    <a:lumMod val="50000"/>
                  </a:srgbClr>
                </a:solidFill>
              </a:rPr>
              <a:t>macht Vorgaben, </a:t>
            </a:r>
          </a:p>
          <a:p>
            <a:r>
              <a:rPr lang="de-DE" b="1" dirty="0">
                <a:solidFill>
                  <a:srgbClr val="999999">
                    <a:lumMod val="50000"/>
                  </a:srgbClr>
                </a:solidFill>
              </a:rPr>
              <a:t>stellt Material</a:t>
            </a:r>
          </a:p>
        </p:txBody>
      </p:sp>
      <p:sp>
        <p:nvSpPr>
          <p:cNvPr id="53" name="Textfeld 52"/>
          <p:cNvSpPr txBox="1"/>
          <p:nvPr/>
        </p:nvSpPr>
        <p:spPr>
          <a:xfrm>
            <a:off x="2584302" y="2184102"/>
            <a:ext cx="1402948" cy="646331"/>
          </a:xfrm>
          <a:prstGeom prst="rect">
            <a:avLst/>
          </a:prstGeom>
          <a:solidFill>
            <a:srgbClr val="FFFFFF">
              <a:alpha val="69804"/>
            </a:srgbClr>
          </a:solidFill>
        </p:spPr>
        <p:txBody>
          <a:bodyPr wrap="none" rtlCol="0">
            <a:spAutoFit/>
          </a:bodyPr>
          <a:lstStyle/>
          <a:p>
            <a:r>
              <a:rPr lang="de-DE" b="1" dirty="0">
                <a:solidFill>
                  <a:srgbClr val="999999">
                    <a:lumMod val="50000"/>
                  </a:srgbClr>
                </a:solidFill>
              </a:rPr>
              <a:t>informiert </a:t>
            </a:r>
          </a:p>
          <a:p>
            <a:r>
              <a:rPr lang="de-DE" b="1" dirty="0">
                <a:solidFill>
                  <a:srgbClr val="999999">
                    <a:lumMod val="50000"/>
                  </a:srgbClr>
                </a:solidFill>
              </a:rPr>
              <a:t>(Infoportal)</a:t>
            </a:r>
          </a:p>
        </p:txBody>
      </p:sp>
      <p:sp>
        <p:nvSpPr>
          <p:cNvPr id="54" name="Textfeld 53"/>
          <p:cNvSpPr txBox="1"/>
          <p:nvPr/>
        </p:nvSpPr>
        <p:spPr>
          <a:xfrm>
            <a:off x="9017825" y="2368075"/>
            <a:ext cx="1390124" cy="646331"/>
          </a:xfrm>
          <a:prstGeom prst="rect">
            <a:avLst/>
          </a:prstGeom>
          <a:solidFill>
            <a:srgbClr val="FFFFFF">
              <a:alpha val="69804"/>
            </a:srgbClr>
          </a:solidFill>
        </p:spPr>
        <p:txBody>
          <a:bodyPr wrap="none" rtlCol="0">
            <a:spAutoFit/>
          </a:bodyPr>
          <a:lstStyle/>
          <a:p>
            <a:r>
              <a:rPr lang="de-DE" b="1" dirty="0">
                <a:solidFill>
                  <a:srgbClr val="999999">
                    <a:lumMod val="50000"/>
                  </a:srgbClr>
                </a:solidFill>
              </a:rPr>
              <a:t>informiert, </a:t>
            </a:r>
            <a:br>
              <a:rPr lang="de-DE" b="1" dirty="0">
                <a:solidFill>
                  <a:srgbClr val="999999">
                    <a:lumMod val="50000"/>
                  </a:srgbClr>
                </a:solidFill>
              </a:rPr>
            </a:br>
            <a:r>
              <a:rPr lang="de-DE" b="1" dirty="0">
                <a:solidFill>
                  <a:srgbClr val="999999">
                    <a:lumMod val="50000"/>
                  </a:srgbClr>
                </a:solidFill>
              </a:rPr>
              <a:t>kontrolliert</a:t>
            </a:r>
          </a:p>
        </p:txBody>
      </p:sp>
      <p:sp>
        <p:nvSpPr>
          <p:cNvPr id="55" name="Textfeld 54"/>
          <p:cNvSpPr txBox="1"/>
          <p:nvPr/>
        </p:nvSpPr>
        <p:spPr>
          <a:xfrm>
            <a:off x="8292634" y="5256834"/>
            <a:ext cx="1967205" cy="646331"/>
          </a:xfrm>
          <a:prstGeom prst="rect">
            <a:avLst/>
          </a:prstGeom>
          <a:solidFill>
            <a:srgbClr val="FFFFFF">
              <a:alpha val="69804"/>
            </a:srgbClr>
          </a:solidFill>
        </p:spPr>
        <p:txBody>
          <a:bodyPr wrap="none" rtlCol="0">
            <a:spAutoFit/>
          </a:bodyPr>
          <a:lstStyle/>
          <a:p>
            <a:r>
              <a:rPr lang="de-DE" b="1" dirty="0">
                <a:solidFill>
                  <a:srgbClr val="999999">
                    <a:lumMod val="50000"/>
                  </a:srgbClr>
                </a:solidFill>
              </a:rPr>
              <a:t>informiert über </a:t>
            </a:r>
            <a:br>
              <a:rPr lang="de-DE" b="1" dirty="0">
                <a:solidFill>
                  <a:srgbClr val="999999">
                    <a:lumMod val="50000"/>
                  </a:srgbClr>
                </a:solidFill>
              </a:rPr>
            </a:br>
            <a:r>
              <a:rPr lang="de-DE" b="1" dirty="0">
                <a:solidFill>
                  <a:srgbClr val="999999">
                    <a:lumMod val="50000"/>
                  </a:srgbClr>
                </a:solidFill>
              </a:rPr>
              <a:t>Befragungsstart</a:t>
            </a:r>
          </a:p>
        </p:txBody>
      </p:sp>
      <p:cxnSp>
        <p:nvCxnSpPr>
          <p:cNvPr id="57" name="Gekrümmte Verbindung 56"/>
          <p:cNvCxnSpPr>
            <a:stCxn id="8" idx="0"/>
            <a:endCxn id="11" idx="0"/>
          </p:cNvCxnSpPr>
          <p:nvPr/>
        </p:nvCxnSpPr>
        <p:spPr>
          <a:xfrm rot="16200000" flipH="1">
            <a:off x="6047802" y="-679575"/>
            <a:ext cx="123520" cy="8506989"/>
          </a:xfrm>
          <a:prstGeom prst="curvedConnector3">
            <a:avLst>
              <a:gd name="adj1" fmla="val -376674"/>
            </a:avLst>
          </a:prstGeom>
          <a:ln w="57150">
            <a:solidFill>
              <a:srgbClr val="E30613"/>
            </a:solidFill>
            <a:tailEnd type="triangle"/>
          </a:ln>
        </p:spPr>
        <p:style>
          <a:lnRef idx="1">
            <a:schemeClr val="accent1"/>
          </a:lnRef>
          <a:fillRef idx="0">
            <a:schemeClr val="accent1"/>
          </a:fillRef>
          <a:effectRef idx="0">
            <a:schemeClr val="accent1"/>
          </a:effectRef>
          <a:fontRef idx="minor">
            <a:schemeClr val="tx1"/>
          </a:fontRef>
        </p:style>
      </p:cxnSp>
      <p:sp>
        <p:nvSpPr>
          <p:cNvPr id="60" name="Textfeld 59"/>
          <p:cNvSpPr txBox="1"/>
          <p:nvPr/>
        </p:nvSpPr>
        <p:spPr>
          <a:xfrm>
            <a:off x="5037714" y="2574809"/>
            <a:ext cx="2135008" cy="830997"/>
          </a:xfrm>
          <a:prstGeom prst="rect">
            <a:avLst/>
          </a:prstGeom>
          <a:solidFill>
            <a:srgbClr val="FFFFFF">
              <a:alpha val="69804"/>
            </a:srgbClr>
          </a:solidFill>
        </p:spPr>
        <p:txBody>
          <a:bodyPr wrap="none" rtlCol="0">
            <a:spAutoFit/>
          </a:bodyPr>
          <a:lstStyle/>
          <a:p>
            <a:r>
              <a:rPr lang="de-DE" sz="1600" b="1" dirty="0">
                <a:solidFill>
                  <a:srgbClr val="999999">
                    <a:lumMod val="50000"/>
                  </a:srgbClr>
                </a:solidFill>
              </a:rPr>
              <a:t>Informiert bei </a:t>
            </a:r>
          </a:p>
          <a:p>
            <a:r>
              <a:rPr lang="de-DE" sz="1600" b="1" dirty="0">
                <a:solidFill>
                  <a:srgbClr val="999999">
                    <a:lumMod val="50000"/>
                  </a:srgbClr>
                </a:solidFill>
              </a:rPr>
              <a:t>Befragungsbeginn, </a:t>
            </a:r>
            <a:br>
              <a:rPr lang="de-DE" sz="1600" b="1" dirty="0">
                <a:solidFill>
                  <a:srgbClr val="999999">
                    <a:lumMod val="50000"/>
                  </a:srgbClr>
                </a:solidFill>
              </a:rPr>
            </a:br>
            <a:r>
              <a:rPr lang="de-DE" sz="1600" b="1" dirty="0">
                <a:solidFill>
                  <a:srgbClr val="999999">
                    <a:lumMod val="50000"/>
                  </a:srgbClr>
                </a:solidFill>
              </a:rPr>
              <a:t>stellt Werbematerial</a:t>
            </a:r>
          </a:p>
        </p:txBody>
      </p:sp>
      <p:cxnSp>
        <p:nvCxnSpPr>
          <p:cNvPr id="75" name="Gekrümmte Verbindung 74"/>
          <p:cNvCxnSpPr>
            <a:stCxn id="10" idx="1"/>
            <a:endCxn id="9" idx="1"/>
          </p:cNvCxnSpPr>
          <p:nvPr/>
        </p:nvCxnSpPr>
        <p:spPr>
          <a:xfrm rot="10800000">
            <a:off x="5157156" y="2148708"/>
            <a:ext cx="48062" cy="3974494"/>
          </a:xfrm>
          <a:prstGeom prst="curvedConnector3">
            <a:avLst>
              <a:gd name="adj1" fmla="val 2075286"/>
            </a:avLst>
          </a:prstGeom>
          <a:ln w="57150">
            <a:solidFill>
              <a:srgbClr val="E30613"/>
            </a:solidFill>
            <a:tailEnd type="triangle"/>
          </a:ln>
        </p:spPr>
        <p:style>
          <a:lnRef idx="1">
            <a:schemeClr val="accent1"/>
          </a:lnRef>
          <a:fillRef idx="0">
            <a:schemeClr val="accent1"/>
          </a:fillRef>
          <a:effectRef idx="0">
            <a:schemeClr val="accent1"/>
          </a:effectRef>
          <a:fontRef idx="minor">
            <a:schemeClr val="tx1"/>
          </a:fontRef>
        </p:style>
      </p:cxnSp>
      <p:sp>
        <p:nvSpPr>
          <p:cNvPr id="94" name="Textfeld 93"/>
          <p:cNvSpPr txBox="1"/>
          <p:nvPr/>
        </p:nvSpPr>
        <p:spPr>
          <a:xfrm rot="16200000">
            <a:off x="3261189" y="3780995"/>
            <a:ext cx="1967205" cy="646331"/>
          </a:xfrm>
          <a:prstGeom prst="rect">
            <a:avLst/>
          </a:prstGeom>
          <a:solidFill>
            <a:srgbClr val="FFFFFF">
              <a:alpha val="69804"/>
            </a:srgbClr>
          </a:solidFill>
        </p:spPr>
        <p:txBody>
          <a:bodyPr wrap="none" rtlCol="0">
            <a:spAutoFit/>
          </a:bodyPr>
          <a:lstStyle/>
          <a:p>
            <a:r>
              <a:rPr lang="de-DE" b="1" dirty="0">
                <a:solidFill>
                  <a:srgbClr val="999999">
                    <a:lumMod val="50000"/>
                  </a:srgbClr>
                </a:solidFill>
              </a:rPr>
              <a:t>informiert über </a:t>
            </a:r>
            <a:br>
              <a:rPr lang="de-DE" b="1" dirty="0">
                <a:solidFill>
                  <a:srgbClr val="999999">
                    <a:lumMod val="50000"/>
                  </a:srgbClr>
                </a:solidFill>
              </a:rPr>
            </a:br>
            <a:r>
              <a:rPr lang="de-DE" b="1" dirty="0">
                <a:solidFill>
                  <a:srgbClr val="999999">
                    <a:lumMod val="50000"/>
                  </a:srgbClr>
                </a:solidFill>
              </a:rPr>
              <a:t>Befragungsstart</a:t>
            </a:r>
          </a:p>
        </p:txBody>
      </p:sp>
      <p:sp>
        <p:nvSpPr>
          <p:cNvPr id="9" name="Abgerundetes Rechteck 8"/>
          <p:cNvSpPr/>
          <p:nvPr/>
        </p:nvSpPr>
        <p:spPr>
          <a:xfrm>
            <a:off x="5157156" y="1698708"/>
            <a:ext cx="1800000" cy="900000"/>
          </a:xfrm>
          <a:prstGeom prst="roundRect">
            <a:avLst/>
          </a:prstGeom>
          <a:solidFill>
            <a:schemeClr val="tx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prstClr val="white"/>
                </a:solidFill>
              </a:rPr>
              <a:t>Zentrale Koordination HS</a:t>
            </a:r>
          </a:p>
        </p:txBody>
      </p:sp>
      <p:sp>
        <p:nvSpPr>
          <p:cNvPr id="7" name="Ellipse 6"/>
          <p:cNvSpPr/>
          <p:nvPr/>
        </p:nvSpPr>
        <p:spPr>
          <a:xfrm>
            <a:off x="5064197" y="3366026"/>
            <a:ext cx="2088232" cy="1437028"/>
          </a:xfrm>
          <a:prstGeom prst="ellipse">
            <a:avLst/>
          </a:prstGeom>
          <a:solidFill>
            <a:schemeClr val="tx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prstClr val="white"/>
                </a:solidFill>
              </a:rPr>
              <a:t>Studierende</a:t>
            </a:r>
          </a:p>
        </p:txBody>
      </p:sp>
      <p:pic>
        <p:nvPicPr>
          <p:cNvPr id="27" name="Grafik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0336" y="505010"/>
            <a:ext cx="2330975" cy="1157028"/>
          </a:xfrm>
          <a:prstGeom prst="rect">
            <a:avLst/>
          </a:prstGeom>
        </p:spPr>
      </p:pic>
      <p:sp>
        <p:nvSpPr>
          <p:cNvPr id="2" name="Fußzeilenplatzhalter 1"/>
          <p:cNvSpPr>
            <a:spLocks noGrp="1"/>
          </p:cNvSpPr>
          <p:nvPr>
            <p:ph type="ftr" sz="quarter" idx="11"/>
          </p:nvPr>
        </p:nvSpPr>
        <p:spPr/>
        <p:txBody>
          <a:bodyPr/>
          <a:lstStyle/>
          <a:p>
            <a:r>
              <a:rPr lang="de-DE" smtClean="0">
                <a:solidFill>
                  <a:srgbClr val="D8D8D8">
                    <a:lumMod val="25000"/>
                  </a:srgbClr>
                </a:solidFill>
              </a:rPr>
              <a:t>43. Plenarversammlung Bochum 2018</a:t>
            </a:r>
            <a:endParaRPr lang="de-DE" dirty="0">
              <a:solidFill>
                <a:srgbClr val="D8D8D8">
                  <a:lumMod val="25000"/>
                </a:srgbClr>
              </a:solidFill>
            </a:endParaRPr>
          </a:p>
        </p:txBody>
      </p:sp>
      <p:pic>
        <p:nvPicPr>
          <p:cNvPr id="28" name="Grafik 27"/>
          <p:cNvPicPr>
            <a:picLocks noChangeAspect="1"/>
          </p:cNvPicPr>
          <p:nvPr/>
        </p:nvPicPr>
        <p:blipFill>
          <a:blip r:embed="rId4"/>
          <a:stretch>
            <a:fillRect/>
          </a:stretch>
        </p:blipFill>
        <p:spPr>
          <a:xfrm>
            <a:off x="8069581" y="1634590"/>
            <a:ext cx="1204304" cy="1699170"/>
          </a:xfrm>
          <a:prstGeom prst="rect">
            <a:avLst/>
          </a:prstGeom>
        </p:spPr>
      </p:pic>
      <p:pic>
        <p:nvPicPr>
          <p:cNvPr id="56" name="Grafik 55"/>
          <p:cNvPicPr>
            <a:picLocks noChangeAspect="1"/>
          </p:cNvPicPr>
          <p:nvPr/>
        </p:nvPicPr>
        <p:blipFill>
          <a:blip r:embed="rId5"/>
          <a:stretch>
            <a:fillRect/>
          </a:stretch>
        </p:blipFill>
        <p:spPr>
          <a:xfrm>
            <a:off x="7550004" y="1965025"/>
            <a:ext cx="1178367" cy="1669515"/>
          </a:xfrm>
          <a:prstGeom prst="rect">
            <a:avLst/>
          </a:prstGeom>
        </p:spPr>
      </p:pic>
    </p:spTree>
    <p:extLst>
      <p:ext uri="{BB962C8B-B14F-4D97-AF65-F5344CB8AC3E}">
        <p14:creationId xmlns:p14="http://schemas.microsoft.com/office/powerpoint/2010/main" val="389362574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Was ist das CHE Hochschulranking_">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670175" y="1844675"/>
            <a:ext cx="6850063" cy="4281488"/>
          </a:xfrm>
        </p:spPr>
      </p:pic>
      <p:sp>
        <p:nvSpPr>
          <p:cNvPr id="3" name="Titel 2"/>
          <p:cNvSpPr>
            <a:spLocks noGrp="1"/>
          </p:cNvSpPr>
          <p:nvPr>
            <p:ph type="title"/>
          </p:nvPr>
        </p:nvSpPr>
        <p:spPr/>
        <p:txBody>
          <a:bodyPr/>
          <a:lstStyle/>
          <a:p>
            <a:r>
              <a:rPr lang="de-DE" dirty="0" smtClean="0"/>
              <a:t>Video zum Hochschulranking</a:t>
            </a:r>
            <a:endParaRPr lang="de-DE" dirty="0"/>
          </a:p>
        </p:txBody>
      </p:sp>
      <p:sp>
        <p:nvSpPr>
          <p:cNvPr id="5" name="Foliennummernplatzhalter 4"/>
          <p:cNvSpPr>
            <a:spLocks noGrp="1"/>
          </p:cNvSpPr>
          <p:nvPr>
            <p:ph type="sldNum" sz="quarter" idx="12"/>
          </p:nvPr>
        </p:nvSpPr>
        <p:spPr/>
        <p:txBody>
          <a:bodyPr/>
          <a:lstStyle/>
          <a:p>
            <a:fld id="{7C329039-338F-40B2-A027-831A715146B1}" type="slidenum">
              <a:rPr lang="de-DE" smtClean="0">
                <a:solidFill>
                  <a:srgbClr val="D8D8D8">
                    <a:lumMod val="25000"/>
                  </a:srgbClr>
                </a:solidFill>
              </a:rPr>
              <a:pPr/>
              <a:t>11</a:t>
            </a:fld>
            <a:endParaRPr lang="de-DE" dirty="0">
              <a:solidFill>
                <a:srgbClr val="D8D8D8">
                  <a:lumMod val="25000"/>
                </a:srgbClr>
              </a:solidFill>
            </a:endParaRPr>
          </a:p>
        </p:txBody>
      </p:sp>
      <p:pic>
        <p:nvPicPr>
          <p:cNvPr id="7" name="Grafi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0336" y="505010"/>
            <a:ext cx="2330975" cy="1157028"/>
          </a:xfrm>
          <a:prstGeom prst="rect">
            <a:avLst/>
          </a:prstGeom>
        </p:spPr>
      </p:pic>
      <p:sp>
        <p:nvSpPr>
          <p:cNvPr id="2" name="Fußzeilenplatzhalter 1"/>
          <p:cNvSpPr>
            <a:spLocks noGrp="1"/>
          </p:cNvSpPr>
          <p:nvPr>
            <p:ph type="ftr" sz="quarter" idx="11"/>
          </p:nvPr>
        </p:nvSpPr>
        <p:spPr/>
        <p:txBody>
          <a:bodyPr/>
          <a:lstStyle/>
          <a:p>
            <a:r>
              <a:rPr lang="de-DE" smtClean="0">
                <a:solidFill>
                  <a:srgbClr val="D8D8D8">
                    <a:lumMod val="25000"/>
                  </a:srgbClr>
                </a:solidFill>
              </a:rPr>
              <a:t>43. Plenarversammlung Bochum 2018</a:t>
            </a:r>
            <a:endParaRPr lang="de-DE" dirty="0">
              <a:solidFill>
                <a:srgbClr val="D8D8D8">
                  <a:lumMod val="25000"/>
                </a:srgbClr>
              </a:solidFill>
            </a:endParaRPr>
          </a:p>
        </p:txBody>
      </p:sp>
    </p:spTree>
    <p:extLst>
      <p:ext uri="{BB962C8B-B14F-4D97-AF65-F5344CB8AC3E}">
        <p14:creationId xmlns:p14="http://schemas.microsoft.com/office/powerpoint/2010/main" val="9044563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2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Der </a:t>
            </a:r>
            <a:r>
              <a:rPr lang="de-DE" dirty="0"/>
              <a:t>Fragebogen wurde neu strukturiert</a:t>
            </a:r>
          </a:p>
        </p:txBody>
      </p:sp>
      <p:sp>
        <p:nvSpPr>
          <p:cNvPr id="4" name="Foliennummernplatzhalter 3"/>
          <p:cNvSpPr>
            <a:spLocks noGrp="1"/>
          </p:cNvSpPr>
          <p:nvPr>
            <p:ph type="sldNum" sz="quarter" idx="12"/>
          </p:nvPr>
        </p:nvSpPr>
        <p:spPr/>
        <p:txBody>
          <a:bodyPr/>
          <a:lstStyle/>
          <a:p>
            <a:fld id="{7C329039-338F-40B2-A027-831A715146B1}" type="slidenum">
              <a:rPr lang="de-DE" smtClean="0">
                <a:solidFill>
                  <a:srgbClr val="D8D8D8">
                    <a:lumMod val="25000"/>
                  </a:srgbClr>
                </a:solidFill>
              </a:rPr>
              <a:pPr/>
              <a:t>12</a:t>
            </a:fld>
            <a:endParaRPr lang="de-DE" dirty="0">
              <a:solidFill>
                <a:srgbClr val="D8D8D8">
                  <a:lumMod val="25000"/>
                </a:srgbClr>
              </a:solidFill>
            </a:endParaRPr>
          </a:p>
        </p:txBody>
      </p:sp>
      <p:sp>
        <p:nvSpPr>
          <p:cNvPr id="6" name="Rechteck 5"/>
          <p:cNvSpPr/>
          <p:nvPr/>
        </p:nvSpPr>
        <p:spPr>
          <a:xfrm>
            <a:off x="1055440" y="5373216"/>
            <a:ext cx="10081120" cy="830997"/>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r>
              <a:rPr lang="de-DE" sz="2400" b="1" dirty="0">
                <a:solidFill>
                  <a:srgbClr val="999999">
                    <a:lumMod val="50000"/>
                  </a:srgbClr>
                </a:solidFill>
                <a:cs typeface="Arial" pitchFamily="34" charset="0"/>
              </a:rPr>
              <a:t>Begleitfragen</a:t>
            </a:r>
            <a:r>
              <a:rPr lang="de-DE" sz="2400" dirty="0">
                <a:solidFill>
                  <a:srgbClr val="999999">
                    <a:lumMod val="50000"/>
                  </a:srgbClr>
                </a:solidFill>
                <a:cs typeface="Arial" pitchFamily="34" charset="0"/>
              </a:rPr>
              <a:t> gehen deskriptiv in das Ranking ein oder dienen zur Kontrolle der Stichprobe bzw. des Befragungsablaufs.</a:t>
            </a:r>
          </a:p>
        </p:txBody>
      </p:sp>
      <p:sp>
        <p:nvSpPr>
          <p:cNvPr id="13" name="Rechteck 12"/>
          <p:cNvSpPr/>
          <p:nvPr/>
        </p:nvSpPr>
        <p:spPr>
          <a:xfrm>
            <a:off x="1055440" y="4775665"/>
            <a:ext cx="10081120" cy="461665"/>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marL="171450" lvl="2">
              <a:spcBef>
                <a:spcPct val="20000"/>
              </a:spcBef>
              <a:buClr>
                <a:srgbClr val="FF0000"/>
              </a:buClr>
            </a:pPr>
            <a:r>
              <a:rPr lang="de-DE" sz="2400" dirty="0">
                <a:solidFill>
                  <a:srgbClr val="999999">
                    <a:lumMod val="50000"/>
                  </a:srgbClr>
                </a:solidFill>
                <a:cs typeface="Arial" pitchFamily="34" charset="0"/>
              </a:rPr>
              <a:t>Der dritte Teil ist der </a:t>
            </a:r>
            <a:r>
              <a:rPr lang="de-DE" sz="2400" b="1" dirty="0">
                <a:solidFill>
                  <a:srgbClr val="999999">
                    <a:lumMod val="50000"/>
                  </a:srgbClr>
                </a:solidFill>
                <a:cs typeface="Arial" pitchFamily="34" charset="0"/>
              </a:rPr>
              <a:t>fachspezifische</a:t>
            </a:r>
            <a:r>
              <a:rPr lang="de-DE" sz="2400" dirty="0">
                <a:solidFill>
                  <a:srgbClr val="999999">
                    <a:lumMod val="50000"/>
                  </a:srgbClr>
                </a:solidFill>
                <a:cs typeface="Arial" pitchFamily="34" charset="0"/>
              </a:rPr>
              <a:t> freie Block.</a:t>
            </a:r>
          </a:p>
        </p:txBody>
      </p:sp>
      <p:sp>
        <p:nvSpPr>
          <p:cNvPr id="14" name="Rechteck 13"/>
          <p:cNvSpPr/>
          <p:nvPr/>
        </p:nvSpPr>
        <p:spPr>
          <a:xfrm>
            <a:off x="1055440" y="3439451"/>
            <a:ext cx="10081120" cy="1200329"/>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marL="171450" lvl="2">
              <a:spcBef>
                <a:spcPct val="20000"/>
              </a:spcBef>
              <a:buClr>
                <a:srgbClr val="FF0000"/>
              </a:buClr>
            </a:pPr>
            <a:r>
              <a:rPr lang="de-DE" sz="2400" dirty="0">
                <a:solidFill>
                  <a:srgbClr val="999999">
                    <a:lumMod val="50000"/>
                  </a:srgbClr>
                </a:solidFill>
                <a:cs typeface="Arial" pitchFamily="34" charset="0"/>
              </a:rPr>
              <a:t>Ein </a:t>
            </a:r>
            <a:r>
              <a:rPr lang="de-DE" sz="2400" b="1" dirty="0">
                <a:solidFill>
                  <a:srgbClr val="999999">
                    <a:lumMod val="50000"/>
                  </a:srgbClr>
                </a:solidFill>
                <a:cs typeface="Arial" pitchFamily="34" charset="0"/>
              </a:rPr>
              <a:t>Wahlbereich</a:t>
            </a:r>
            <a:r>
              <a:rPr lang="de-DE" sz="2400" dirty="0">
                <a:solidFill>
                  <a:srgbClr val="999999">
                    <a:lumMod val="50000"/>
                  </a:srgbClr>
                </a:solidFill>
                <a:cs typeface="Arial" pitchFamily="34" charset="0"/>
              </a:rPr>
              <a:t> enthält Fragenblöcke, die von den Fächern an- oder abgewählt werden können, aber jeweils nur in der vorliegende Form. </a:t>
            </a:r>
            <a:br>
              <a:rPr lang="de-DE" sz="2400" dirty="0">
                <a:solidFill>
                  <a:srgbClr val="999999">
                    <a:lumMod val="50000"/>
                  </a:srgbClr>
                </a:solidFill>
                <a:cs typeface="Arial" pitchFamily="34" charset="0"/>
              </a:rPr>
            </a:br>
            <a:r>
              <a:rPr lang="de-DE" sz="2400" dirty="0">
                <a:solidFill>
                  <a:srgbClr val="999999">
                    <a:lumMod val="50000"/>
                  </a:srgbClr>
                </a:solidFill>
                <a:cs typeface="Arial" pitchFamily="34" charset="0"/>
              </a:rPr>
              <a:t>Es ist nicht möglich einzelne Items zu streichen. </a:t>
            </a:r>
          </a:p>
        </p:txBody>
      </p:sp>
      <p:sp>
        <p:nvSpPr>
          <p:cNvPr id="15" name="Rechteck 14"/>
          <p:cNvSpPr/>
          <p:nvPr/>
        </p:nvSpPr>
        <p:spPr>
          <a:xfrm>
            <a:off x="1055440" y="1733906"/>
            <a:ext cx="10081120" cy="15696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marL="171450" lvl="2">
              <a:spcBef>
                <a:spcPct val="20000"/>
              </a:spcBef>
              <a:buClr>
                <a:srgbClr val="FF0000"/>
              </a:buClr>
            </a:pPr>
            <a:r>
              <a:rPr lang="de-DE" sz="2400" dirty="0">
                <a:solidFill>
                  <a:srgbClr val="999999">
                    <a:lumMod val="50000"/>
                  </a:srgbClr>
                </a:solidFill>
                <a:cs typeface="Arial" pitchFamily="34" charset="0"/>
              </a:rPr>
              <a:t>Es gibt einen feststehenden </a:t>
            </a:r>
            <a:r>
              <a:rPr lang="de-DE" sz="2400" b="1" dirty="0">
                <a:solidFill>
                  <a:srgbClr val="999999">
                    <a:lumMod val="50000"/>
                  </a:srgbClr>
                </a:solidFill>
                <a:cs typeface="Arial" pitchFamily="34" charset="0"/>
              </a:rPr>
              <a:t>Kernfragensatz</a:t>
            </a:r>
            <a:r>
              <a:rPr lang="de-DE" sz="2400" dirty="0">
                <a:solidFill>
                  <a:srgbClr val="999999">
                    <a:lumMod val="50000"/>
                  </a:srgbClr>
                </a:solidFill>
                <a:cs typeface="Arial" pitchFamily="34" charset="0"/>
              </a:rPr>
              <a:t>, der über alle Fächer gleich ist und nicht verhandelbar. Entsprechend müssen hier die Formulierungen etwas unspezifisch bleiben, sollten aber dennoch für alle Studierenden verständlich sein. </a:t>
            </a:r>
          </a:p>
        </p:txBody>
      </p:sp>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0336" y="505010"/>
            <a:ext cx="2330975" cy="1157028"/>
          </a:xfrm>
          <a:prstGeom prst="rect">
            <a:avLst/>
          </a:prstGeom>
        </p:spPr>
      </p:pic>
      <p:sp>
        <p:nvSpPr>
          <p:cNvPr id="3" name="Fußzeilenplatzhalter 2"/>
          <p:cNvSpPr>
            <a:spLocks noGrp="1"/>
          </p:cNvSpPr>
          <p:nvPr>
            <p:ph type="ftr" sz="quarter" idx="11"/>
          </p:nvPr>
        </p:nvSpPr>
        <p:spPr/>
        <p:txBody>
          <a:bodyPr/>
          <a:lstStyle/>
          <a:p>
            <a:r>
              <a:rPr lang="de-DE" smtClean="0">
                <a:solidFill>
                  <a:srgbClr val="D8D8D8">
                    <a:lumMod val="25000"/>
                  </a:srgbClr>
                </a:solidFill>
              </a:rPr>
              <a:t>43. Plenarversammlung Bochum 2018</a:t>
            </a:r>
            <a:endParaRPr lang="de-DE" dirty="0">
              <a:solidFill>
                <a:srgbClr val="D8D8D8">
                  <a:lumMod val="25000"/>
                </a:srgbClr>
              </a:solidFill>
            </a:endParaRPr>
          </a:p>
        </p:txBody>
      </p:sp>
    </p:spTree>
    <p:extLst>
      <p:ext uri="{BB962C8B-B14F-4D97-AF65-F5344CB8AC3E}">
        <p14:creationId xmlns:p14="http://schemas.microsoft.com/office/powerpoint/2010/main" val="215408232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14"/>
          <p:cNvGrpSpPr/>
          <p:nvPr/>
        </p:nvGrpSpPr>
        <p:grpSpPr>
          <a:xfrm>
            <a:off x="1676618" y="1709234"/>
            <a:ext cx="6192000" cy="4960126"/>
            <a:chOff x="252208" y="1493210"/>
            <a:chExt cx="6192000" cy="4960126"/>
          </a:xfrm>
        </p:grpSpPr>
        <p:pic>
          <p:nvPicPr>
            <p:cNvPr id="2050" name="Picture 2"/>
            <p:cNvPicPr>
              <a:picLocks noChangeAspect="1" noChangeArrowheads="1"/>
            </p:cNvPicPr>
            <p:nvPr/>
          </p:nvPicPr>
          <p:blipFill>
            <a:blip r:embed="rId2" cstate="print"/>
            <a:srcRect/>
            <a:stretch>
              <a:fillRect/>
            </a:stretch>
          </p:blipFill>
          <p:spPr bwMode="auto">
            <a:xfrm>
              <a:off x="252208" y="1493210"/>
              <a:ext cx="6192000" cy="4960126"/>
            </a:xfrm>
            <a:prstGeom prst="rect">
              <a:avLst/>
            </a:prstGeom>
            <a:noFill/>
            <a:ln w="9525">
              <a:noFill/>
              <a:miter lim="800000"/>
              <a:headEnd/>
              <a:tailEnd/>
            </a:ln>
            <a:effectLst/>
          </p:spPr>
        </p:pic>
        <p:sp>
          <p:nvSpPr>
            <p:cNvPr id="14" name="Rechteck 13"/>
            <p:cNvSpPr/>
            <p:nvPr/>
          </p:nvSpPr>
          <p:spPr>
            <a:xfrm>
              <a:off x="323528" y="1547813"/>
              <a:ext cx="432048" cy="4401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de-DE" dirty="0">
                  <a:solidFill>
                    <a:srgbClr val="494429"/>
                  </a:solidFill>
                </a:rPr>
                <a:t>Hochschulen</a:t>
              </a:r>
            </a:p>
          </p:txBody>
        </p:sp>
      </p:grpSp>
      <p:sp>
        <p:nvSpPr>
          <p:cNvPr id="2" name="Titel 1"/>
          <p:cNvSpPr>
            <a:spLocks noGrp="1"/>
          </p:cNvSpPr>
          <p:nvPr>
            <p:ph type="title"/>
          </p:nvPr>
        </p:nvSpPr>
        <p:spPr/>
        <p:txBody>
          <a:bodyPr/>
          <a:lstStyle/>
          <a:p>
            <a:r>
              <a:rPr lang="de-DE" dirty="0" smtClean="0"/>
              <a:t>Die verfeinerte Ranggruppenmethodik schärft die Mittelgruppe</a:t>
            </a:r>
            <a:endParaRPr lang="de-DE" dirty="0"/>
          </a:p>
        </p:txBody>
      </p:sp>
      <p:grpSp>
        <p:nvGrpSpPr>
          <p:cNvPr id="39" name="Gruppieren 38"/>
          <p:cNvGrpSpPr/>
          <p:nvPr/>
        </p:nvGrpSpPr>
        <p:grpSpPr>
          <a:xfrm>
            <a:off x="4524376" y="2015734"/>
            <a:ext cx="5604072" cy="817984"/>
            <a:chOff x="3000376" y="1772816"/>
            <a:chExt cx="5604072" cy="817984"/>
          </a:xfrm>
        </p:grpSpPr>
        <p:sp>
          <p:nvSpPr>
            <p:cNvPr id="34842" name="Text Box 26"/>
            <p:cNvSpPr txBox="1">
              <a:spLocks noChangeArrowheads="1"/>
            </p:cNvSpPr>
            <p:nvPr/>
          </p:nvSpPr>
          <p:spPr bwMode="auto">
            <a:xfrm>
              <a:off x="5868144" y="1772816"/>
              <a:ext cx="2736304" cy="720000"/>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pPr>
              <a:r>
                <a:rPr lang="de-DE" dirty="0">
                  <a:solidFill>
                    <a:srgbClr val="494429"/>
                  </a:solidFill>
                  <a:cs typeface="Arial" pitchFamily="34" charset="0"/>
                </a:rPr>
                <a:t>Konfidenzintervall mit Mittelwert je Fachbereich</a:t>
              </a:r>
            </a:p>
          </p:txBody>
        </p:sp>
        <p:cxnSp>
          <p:nvCxnSpPr>
            <p:cNvPr id="34843" name="AutoShape 27"/>
            <p:cNvCxnSpPr>
              <a:cxnSpLocks noChangeShapeType="1"/>
              <a:stCxn id="34842" idx="1"/>
            </p:cNvCxnSpPr>
            <p:nvPr/>
          </p:nvCxnSpPr>
          <p:spPr bwMode="auto">
            <a:xfrm flipH="1">
              <a:off x="3000376" y="2132816"/>
              <a:ext cx="2867768" cy="457984"/>
            </a:xfrm>
            <a:prstGeom prst="straightConnector1">
              <a:avLst/>
            </a:prstGeom>
            <a:noFill/>
            <a:ln w="19050">
              <a:solidFill>
                <a:srgbClr val="000000"/>
              </a:solidFill>
              <a:round/>
              <a:headEnd/>
              <a:tailEnd type="triangle" w="med" len="med"/>
            </a:ln>
          </p:spPr>
        </p:cxnSp>
      </p:grpSp>
      <p:sp>
        <p:nvSpPr>
          <p:cNvPr id="16" name="Rechteck 15"/>
          <p:cNvSpPr/>
          <p:nvPr/>
        </p:nvSpPr>
        <p:spPr>
          <a:xfrm>
            <a:off x="2207569" y="1973106"/>
            <a:ext cx="5555867" cy="806824"/>
          </a:xfrm>
          <a:prstGeom prst="rect">
            <a:avLst/>
          </a:prstGeom>
          <a:solidFill>
            <a:srgbClr val="00990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17" name="Rechteck 16"/>
          <p:cNvSpPr/>
          <p:nvPr/>
        </p:nvSpPr>
        <p:spPr>
          <a:xfrm>
            <a:off x="2207569" y="5433483"/>
            <a:ext cx="5555867" cy="542691"/>
          </a:xfrm>
          <a:prstGeom prst="rect">
            <a:avLst/>
          </a:prstGeom>
          <a:solidFill>
            <a:srgbClr val="0070C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grpSp>
        <p:nvGrpSpPr>
          <p:cNvPr id="6" name="Gruppieren 5"/>
          <p:cNvGrpSpPr/>
          <p:nvPr/>
        </p:nvGrpSpPr>
        <p:grpSpPr>
          <a:xfrm>
            <a:off x="2207568" y="4501024"/>
            <a:ext cx="7920880" cy="1619086"/>
            <a:chOff x="683568" y="4258106"/>
            <a:chExt cx="7920880" cy="1619086"/>
          </a:xfrm>
        </p:grpSpPr>
        <p:grpSp>
          <p:nvGrpSpPr>
            <p:cNvPr id="7" name="Gruppieren 26"/>
            <p:cNvGrpSpPr/>
            <p:nvPr/>
          </p:nvGrpSpPr>
          <p:grpSpPr>
            <a:xfrm>
              <a:off x="2699792" y="4365104"/>
              <a:ext cx="5904656" cy="1008112"/>
              <a:chOff x="2699792" y="4365104"/>
              <a:chExt cx="5904656" cy="1008112"/>
            </a:xfrm>
          </p:grpSpPr>
          <p:sp>
            <p:nvSpPr>
              <p:cNvPr id="34844" name="Text Box 28"/>
              <p:cNvSpPr txBox="1">
                <a:spLocks noChangeArrowheads="1"/>
              </p:cNvSpPr>
              <p:nvPr/>
            </p:nvSpPr>
            <p:spPr bwMode="auto">
              <a:xfrm>
                <a:off x="6516216" y="4365104"/>
                <a:ext cx="2088232" cy="720000"/>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pPr>
                <a:r>
                  <a:rPr lang="de-DE" dirty="0">
                    <a:solidFill>
                      <a:srgbClr val="494429"/>
                    </a:solidFill>
                    <a:cs typeface="Arial" pitchFamily="34" charset="0"/>
                  </a:rPr>
                  <a:t>Gesamtmittelwert</a:t>
                </a:r>
              </a:p>
            </p:txBody>
          </p:sp>
          <p:cxnSp>
            <p:nvCxnSpPr>
              <p:cNvPr id="34845" name="AutoShape 29"/>
              <p:cNvCxnSpPr>
                <a:cxnSpLocks noChangeShapeType="1"/>
                <a:stCxn id="34844" idx="1"/>
              </p:cNvCxnSpPr>
              <p:nvPr/>
            </p:nvCxnSpPr>
            <p:spPr bwMode="auto">
              <a:xfrm flipH="1">
                <a:off x="2699792" y="4725104"/>
                <a:ext cx="3816424" cy="648112"/>
              </a:xfrm>
              <a:prstGeom prst="straightConnector1">
                <a:avLst/>
              </a:prstGeom>
              <a:noFill/>
              <a:ln w="19050">
                <a:solidFill>
                  <a:srgbClr val="000000"/>
                </a:solidFill>
                <a:round/>
                <a:headEnd/>
                <a:tailEnd type="triangle" w="med" len="med"/>
              </a:ln>
            </p:spPr>
          </p:cxnSp>
        </p:grpSp>
        <p:sp>
          <p:nvSpPr>
            <p:cNvPr id="22" name="Rechteck 21"/>
            <p:cNvSpPr/>
            <p:nvPr/>
          </p:nvSpPr>
          <p:spPr>
            <a:xfrm>
              <a:off x="683568" y="4906179"/>
              <a:ext cx="5555867" cy="303996"/>
            </a:xfrm>
            <a:prstGeom prst="rect">
              <a:avLst/>
            </a:prstGeom>
            <a:solidFill>
              <a:srgbClr val="9D9D9D">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3" name="Rechteck 22"/>
            <p:cNvSpPr/>
            <p:nvPr/>
          </p:nvSpPr>
          <p:spPr>
            <a:xfrm>
              <a:off x="683568" y="4524375"/>
              <a:ext cx="5555867" cy="128761"/>
            </a:xfrm>
            <a:prstGeom prst="rect">
              <a:avLst/>
            </a:prstGeom>
            <a:solidFill>
              <a:srgbClr val="9D9D9D">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4" name="Rechteck 23"/>
            <p:cNvSpPr/>
            <p:nvPr/>
          </p:nvSpPr>
          <p:spPr>
            <a:xfrm>
              <a:off x="683568" y="4258106"/>
              <a:ext cx="5555867" cy="113869"/>
            </a:xfrm>
            <a:prstGeom prst="rect">
              <a:avLst/>
            </a:prstGeom>
            <a:solidFill>
              <a:srgbClr val="9D9D9D">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grpSp>
          <p:nvGrpSpPr>
            <p:cNvPr id="8" name="Gruppieren 39"/>
            <p:cNvGrpSpPr/>
            <p:nvPr/>
          </p:nvGrpSpPr>
          <p:grpSpPr>
            <a:xfrm>
              <a:off x="4788024" y="4293096"/>
              <a:ext cx="3744416" cy="1584096"/>
              <a:chOff x="4788024" y="4293096"/>
              <a:chExt cx="3744416" cy="1584096"/>
            </a:xfrm>
          </p:grpSpPr>
          <p:sp>
            <p:nvSpPr>
              <p:cNvPr id="32" name="Text Box 28"/>
              <p:cNvSpPr txBox="1">
                <a:spLocks noChangeArrowheads="1"/>
              </p:cNvSpPr>
              <p:nvPr/>
            </p:nvSpPr>
            <p:spPr bwMode="auto">
              <a:xfrm>
                <a:off x="6948264" y="5445224"/>
                <a:ext cx="1584176" cy="431968"/>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pPr>
                <a:r>
                  <a:rPr lang="de-DE" dirty="0">
                    <a:solidFill>
                      <a:srgbClr val="494429"/>
                    </a:solidFill>
                    <a:cs typeface="Arial" pitchFamily="34" charset="0"/>
                  </a:rPr>
                  <a:t>Nicht gerankt</a:t>
                </a:r>
              </a:p>
            </p:txBody>
          </p:sp>
          <p:cxnSp>
            <p:nvCxnSpPr>
              <p:cNvPr id="33" name="AutoShape 29"/>
              <p:cNvCxnSpPr>
                <a:cxnSpLocks noChangeShapeType="1"/>
                <a:stCxn id="32" idx="1"/>
              </p:cNvCxnSpPr>
              <p:nvPr/>
            </p:nvCxnSpPr>
            <p:spPr bwMode="auto">
              <a:xfrm flipH="1" flipV="1">
                <a:off x="4788024" y="4581128"/>
                <a:ext cx="2160240" cy="1080080"/>
              </a:xfrm>
              <a:prstGeom prst="straightConnector1">
                <a:avLst/>
              </a:prstGeom>
              <a:noFill/>
              <a:ln w="19050">
                <a:solidFill>
                  <a:srgbClr val="000000"/>
                </a:solidFill>
                <a:round/>
                <a:headEnd/>
                <a:tailEnd type="triangle" w="med" len="med"/>
              </a:ln>
            </p:spPr>
          </p:cxnSp>
          <p:cxnSp>
            <p:nvCxnSpPr>
              <p:cNvPr id="34" name="AutoShape 29"/>
              <p:cNvCxnSpPr>
                <a:cxnSpLocks noChangeShapeType="1"/>
                <a:stCxn id="32" idx="1"/>
              </p:cNvCxnSpPr>
              <p:nvPr/>
            </p:nvCxnSpPr>
            <p:spPr bwMode="auto">
              <a:xfrm flipH="1" flipV="1">
                <a:off x="5220072" y="4293096"/>
                <a:ext cx="1728192" cy="1368112"/>
              </a:xfrm>
              <a:prstGeom prst="straightConnector1">
                <a:avLst/>
              </a:prstGeom>
              <a:noFill/>
              <a:ln w="19050">
                <a:solidFill>
                  <a:srgbClr val="000000"/>
                </a:solidFill>
                <a:round/>
                <a:headEnd/>
                <a:tailEnd type="triangle" w="med" len="med"/>
              </a:ln>
            </p:spPr>
          </p:cxnSp>
          <p:cxnSp>
            <p:nvCxnSpPr>
              <p:cNvPr id="35" name="AutoShape 29"/>
              <p:cNvCxnSpPr>
                <a:cxnSpLocks noChangeShapeType="1"/>
                <a:stCxn id="32" idx="1"/>
              </p:cNvCxnSpPr>
              <p:nvPr/>
            </p:nvCxnSpPr>
            <p:spPr bwMode="auto">
              <a:xfrm flipH="1" flipV="1">
                <a:off x="5364088" y="5085184"/>
                <a:ext cx="1584176" cy="576024"/>
              </a:xfrm>
              <a:prstGeom prst="straightConnector1">
                <a:avLst/>
              </a:prstGeom>
              <a:noFill/>
              <a:ln w="19050">
                <a:solidFill>
                  <a:srgbClr val="000000"/>
                </a:solidFill>
                <a:round/>
                <a:headEnd/>
                <a:tailEnd type="triangle" w="med" len="med"/>
              </a:ln>
            </p:spPr>
          </p:cxnSp>
        </p:grpSp>
      </p:grpSp>
      <p:sp>
        <p:nvSpPr>
          <p:cNvPr id="30" name="Rechteck 29"/>
          <p:cNvSpPr/>
          <p:nvPr/>
        </p:nvSpPr>
        <p:spPr>
          <a:xfrm>
            <a:off x="1847528" y="6336214"/>
            <a:ext cx="597666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rgbClr val="D8D8D8">
                    <a:lumMod val="10000"/>
                  </a:srgbClr>
                </a:solidFill>
              </a:rPr>
              <a:t>Gesamturteil</a:t>
            </a:r>
            <a:endParaRPr lang="de-DE" sz="1200" dirty="0">
              <a:solidFill>
                <a:prstClr val="white"/>
              </a:solidFill>
            </a:endParaRPr>
          </a:p>
        </p:txBody>
      </p:sp>
      <p:sp>
        <p:nvSpPr>
          <p:cNvPr id="2051" name="Rectangle 3"/>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e-DE">
              <a:solidFill>
                <a:srgbClr val="999999"/>
              </a:solidFill>
            </a:endParaRPr>
          </a:p>
        </p:txBody>
      </p:sp>
      <p:grpSp>
        <p:nvGrpSpPr>
          <p:cNvPr id="9" name="Gruppieren 36"/>
          <p:cNvGrpSpPr/>
          <p:nvPr/>
        </p:nvGrpSpPr>
        <p:grpSpPr>
          <a:xfrm>
            <a:off x="2999656" y="3311878"/>
            <a:ext cx="7128792" cy="1080121"/>
            <a:chOff x="1475656" y="3068959"/>
            <a:chExt cx="7128792" cy="1080121"/>
          </a:xfrm>
        </p:grpSpPr>
        <p:grpSp>
          <p:nvGrpSpPr>
            <p:cNvPr id="10" name="Gruppieren 25"/>
            <p:cNvGrpSpPr/>
            <p:nvPr/>
          </p:nvGrpSpPr>
          <p:grpSpPr>
            <a:xfrm>
              <a:off x="1475656" y="3068959"/>
              <a:ext cx="7128792" cy="1080121"/>
              <a:chOff x="1475656" y="3068959"/>
              <a:chExt cx="7128792" cy="1080121"/>
            </a:xfrm>
          </p:grpSpPr>
          <p:sp>
            <p:nvSpPr>
              <p:cNvPr id="34839" name="Text Box 23"/>
              <p:cNvSpPr txBox="1">
                <a:spLocks noChangeArrowheads="1"/>
              </p:cNvSpPr>
              <p:nvPr/>
            </p:nvSpPr>
            <p:spPr bwMode="auto">
              <a:xfrm>
                <a:off x="6444208" y="3068959"/>
                <a:ext cx="2160240" cy="720000"/>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p>
                <a:pPr fontAlgn="base">
                  <a:spcBef>
                    <a:spcPct val="0"/>
                  </a:spcBef>
                  <a:spcAft>
                    <a:spcPct val="0"/>
                  </a:spcAft>
                </a:pPr>
                <a:r>
                  <a:rPr lang="en-US" dirty="0" err="1">
                    <a:solidFill>
                      <a:srgbClr val="494429"/>
                    </a:solidFill>
                    <a:cs typeface="Arial" pitchFamily="34" charset="0"/>
                  </a:rPr>
                  <a:t>Unter</a:t>
                </a:r>
                <a:r>
                  <a:rPr lang="en-US" dirty="0">
                    <a:solidFill>
                      <a:srgbClr val="494429"/>
                    </a:solidFill>
                    <a:cs typeface="Arial" pitchFamily="34" charset="0"/>
                  </a:rPr>
                  <a:t>-/</a:t>
                </a:r>
                <a:r>
                  <a:rPr lang="de-DE" dirty="0">
                    <a:solidFill>
                      <a:srgbClr val="494429"/>
                    </a:solidFill>
                    <a:cs typeface="Arial" pitchFamily="34" charset="0"/>
                  </a:rPr>
                  <a:t>Obergrenze</a:t>
                </a:r>
              </a:p>
              <a:p>
                <a:pPr fontAlgn="base">
                  <a:spcBef>
                    <a:spcPct val="0"/>
                  </a:spcBef>
                  <a:spcAft>
                    <a:spcPct val="0"/>
                  </a:spcAft>
                </a:pPr>
                <a:endParaRPr lang="de-DE" dirty="0">
                  <a:solidFill>
                    <a:srgbClr val="494429"/>
                  </a:solidFill>
                  <a:cs typeface="Arial" pitchFamily="34" charset="0"/>
                </a:endParaRPr>
              </a:p>
            </p:txBody>
          </p:sp>
          <p:cxnSp>
            <p:nvCxnSpPr>
              <p:cNvPr id="34840" name="AutoShape 24"/>
              <p:cNvCxnSpPr>
                <a:cxnSpLocks noChangeShapeType="1"/>
                <a:stCxn id="34839" idx="1"/>
              </p:cNvCxnSpPr>
              <p:nvPr/>
            </p:nvCxnSpPr>
            <p:spPr bwMode="auto">
              <a:xfrm flipH="1">
                <a:off x="1475656" y="3428959"/>
                <a:ext cx="4968552" cy="576105"/>
              </a:xfrm>
              <a:prstGeom prst="straightConnector1">
                <a:avLst/>
              </a:prstGeom>
              <a:noFill/>
              <a:ln w="19050">
                <a:solidFill>
                  <a:srgbClr val="000000"/>
                </a:solidFill>
                <a:round/>
                <a:headEnd/>
                <a:tailEnd type="triangle" w="med" len="med"/>
              </a:ln>
            </p:spPr>
          </p:cxnSp>
          <p:cxnSp>
            <p:nvCxnSpPr>
              <p:cNvPr id="34841" name="AutoShape 25"/>
              <p:cNvCxnSpPr>
                <a:cxnSpLocks noChangeShapeType="1"/>
                <a:stCxn id="34839" idx="1"/>
              </p:cNvCxnSpPr>
              <p:nvPr/>
            </p:nvCxnSpPr>
            <p:spPr bwMode="auto">
              <a:xfrm flipH="1">
                <a:off x="3923928" y="3428959"/>
                <a:ext cx="2520280" cy="720121"/>
              </a:xfrm>
              <a:prstGeom prst="straightConnector1">
                <a:avLst/>
              </a:prstGeom>
              <a:noFill/>
              <a:ln w="19050">
                <a:solidFill>
                  <a:srgbClr val="000000"/>
                </a:solidFill>
                <a:round/>
                <a:headEnd/>
                <a:tailEnd type="triangle" w="med" len="med"/>
              </a:ln>
            </p:spPr>
          </p:cxnSp>
        </p:grpSp>
        <p:pic>
          <p:nvPicPr>
            <p:cNvPr id="4"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660232" y="3501008"/>
              <a:ext cx="1657350" cy="200025"/>
            </a:xfrm>
            <a:prstGeom prst="rect">
              <a:avLst/>
            </a:prstGeom>
            <a:noFill/>
          </p:spPr>
        </p:pic>
      </p:grpSp>
      <p:sp>
        <p:nvSpPr>
          <p:cNvPr id="2052" name="Rectangle 4"/>
          <p:cNvSpPr>
            <a:spLocks noChangeArrowheads="1"/>
          </p:cNvSpPr>
          <p:nvPr/>
        </p:nvSpPr>
        <p:spPr bwMode="auto">
          <a:xfrm>
            <a:off x="1524001" y="472559"/>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de-DE">
              <a:solidFill>
                <a:srgbClr val="999999"/>
              </a:solidFill>
              <a:cs typeface="Arial" pitchFamily="34" charset="0"/>
            </a:endParaRPr>
          </a:p>
        </p:txBody>
      </p:sp>
      <p:sp>
        <p:nvSpPr>
          <p:cNvPr id="36" name="Foliennummernplatzhalter 35"/>
          <p:cNvSpPr>
            <a:spLocks noGrp="1"/>
          </p:cNvSpPr>
          <p:nvPr>
            <p:ph type="sldNum" sz="quarter" idx="12"/>
          </p:nvPr>
        </p:nvSpPr>
        <p:spPr/>
        <p:txBody>
          <a:bodyPr/>
          <a:lstStyle/>
          <a:p>
            <a:fld id="{7C329039-338F-40B2-A027-831A715146B1}" type="slidenum">
              <a:rPr lang="de-DE" smtClean="0">
                <a:solidFill>
                  <a:srgbClr val="D8D8D8">
                    <a:lumMod val="25000"/>
                  </a:srgbClr>
                </a:solidFill>
              </a:rPr>
              <a:pPr/>
              <a:t>13</a:t>
            </a:fld>
            <a:endParaRPr lang="de-DE" dirty="0">
              <a:solidFill>
                <a:srgbClr val="D8D8D8">
                  <a:lumMod val="25000"/>
                </a:srgbClr>
              </a:solidFill>
            </a:endParaRPr>
          </a:p>
        </p:txBody>
      </p:sp>
      <p:pic>
        <p:nvPicPr>
          <p:cNvPr id="37" name="Grafik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0336" y="505010"/>
            <a:ext cx="2330975" cy="1157028"/>
          </a:xfrm>
          <a:prstGeom prst="rect">
            <a:avLst/>
          </a:prstGeom>
        </p:spPr>
      </p:pic>
      <p:sp>
        <p:nvSpPr>
          <p:cNvPr id="3" name="Fußzeilenplatzhalter 2"/>
          <p:cNvSpPr>
            <a:spLocks noGrp="1"/>
          </p:cNvSpPr>
          <p:nvPr>
            <p:ph type="ftr" sz="quarter" idx="11"/>
          </p:nvPr>
        </p:nvSpPr>
        <p:spPr/>
        <p:txBody>
          <a:bodyPr/>
          <a:lstStyle/>
          <a:p>
            <a:r>
              <a:rPr lang="de-DE" smtClean="0">
                <a:solidFill>
                  <a:srgbClr val="D8D8D8">
                    <a:lumMod val="25000"/>
                  </a:srgbClr>
                </a:solidFill>
              </a:rPr>
              <a:t>43. Plenarversammlung Bochum 2018</a:t>
            </a:r>
            <a:endParaRPr lang="de-DE" dirty="0">
              <a:solidFill>
                <a:srgbClr val="D8D8D8">
                  <a:lumMod val="25000"/>
                </a:srgbClr>
              </a:solidFill>
            </a:endParaRPr>
          </a:p>
        </p:txBody>
      </p:sp>
    </p:spTree>
    <p:extLst>
      <p:ext uri="{BB962C8B-B14F-4D97-AF65-F5344CB8AC3E}">
        <p14:creationId xmlns:p14="http://schemas.microsoft.com/office/powerpoint/2010/main" val="28197267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p:cNvSpPr>
            <a:spLocks noGrp="1"/>
          </p:cNvSpPr>
          <p:nvPr>
            <p:ph idx="1"/>
          </p:nvPr>
        </p:nvSpPr>
        <p:spPr>
          <a:xfrm>
            <a:off x="1991544" y="1916832"/>
            <a:ext cx="8229600" cy="3945696"/>
          </a:xfrm>
          <a:solidFill>
            <a:schemeClr val="bg2"/>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marL="457200" lvl="1" indent="-342900">
              <a:spcBef>
                <a:spcPct val="20000"/>
              </a:spcBef>
              <a:buClr>
                <a:srgbClr val="FF0000"/>
              </a:buClr>
              <a:buFont typeface="Wingdings" pitchFamily="2" charset="2"/>
              <a:buChar char="Ø"/>
              <a:defRPr/>
            </a:pPr>
            <a:r>
              <a:rPr lang="de-DE" sz="2400" dirty="0">
                <a:solidFill>
                  <a:schemeClr val="tx1">
                    <a:lumMod val="50000"/>
                  </a:schemeClr>
                </a:solidFill>
              </a:rPr>
              <a:t>Notwendige Voraussetzung für eine Veröffentlichung von Ergebnissen: Mindestzahl von 15 Urteilen je Fachbereich </a:t>
            </a:r>
          </a:p>
          <a:p>
            <a:pPr marL="457200" lvl="1" indent="-342900">
              <a:spcBef>
                <a:spcPct val="20000"/>
              </a:spcBef>
              <a:buClr>
                <a:srgbClr val="FF0000"/>
              </a:buClr>
              <a:buFont typeface="Wingdings" pitchFamily="2" charset="2"/>
              <a:buChar char="Ø"/>
              <a:defRPr/>
            </a:pPr>
            <a:r>
              <a:rPr lang="de-DE" sz="2400" dirty="0">
                <a:solidFill>
                  <a:schemeClr val="tx1">
                    <a:lumMod val="50000"/>
                  </a:schemeClr>
                </a:solidFill>
              </a:rPr>
              <a:t>Rücklaufquote bei mindestens 10% </a:t>
            </a:r>
            <a:br>
              <a:rPr lang="de-DE" sz="2400" dirty="0">
                <a:solidFill>
                  <a:schemeClr val="tx1">
                    <a:lumMod val="50000"/>
                  </a:schemeClr>
                </a:solidFill>
              </a:rPr>
            </a:br>
            <a:r>
              <a:rPr lang="de-DE" sz="2400" dirty="0">
                <a:solidFill>
                  <a:schemeClr val="tx1">
                    <a:lumMod val="50000"/>
                  </a:schemeClr>
                </a:solidFill>
              </a:rPr>
              <a:t>(bei Fallzahl unter 50)</a:t>
            </a:r>
          </a:p>
          <a:p>
            <a:pPr marL="457200" lvl="1" indent="-342900">
              <a:spcBef>
                <a:spcPct val="20000"/>
              </a:spcBef>
              <a:buClr>
                <a:srgbClr val="FF0000"/>
              </a:buClr>
              <a:buFont typeface="Wingdings" pitchFamily="2" charset="2"/>
              <a:buChar char="Ø"/>
              <a:defRPr/>
            </a:pPr>
            <a:r>
              <a:rPr lang="de-DE" sz="2400" dirty="0">
                <a:solidFill>
                  <a:schemeClr val="tx1">
                    <a:lumMod val="50000"/>
                  </a:schemeClr>
                </a:solidFill>
              </a:rPr>
              <a:t>Kein Ranking eines Indikators, falls</a:t>
            </a:r>
          </a:p>
          <a:p>
            <a:pPr marL="857250" lvl="2" indent="-342900">
              <a:spcBef>
                <a:spcPct val="20000"/>
              </a:spcBef>
              <a:buClr>
                <a:srgbClr val="FF0000"/>
              </a:buClr>
              <a:defRPr/>
            </a:pPr>
            <a:r>
              <a:rPr lang="de-DE" sz="2200" dirty="0">
                <a:solidFill>
                  <a:schemeClr val="tx1">
                    <a:lumMod val="50000"/>
                  </a:schemeClr>
                </a:solidFill>
              </a:rPr>
              <a:t>Differenz zwischen dem besten und dem schlechtesten Wert geringer als 1</a:t>
            </a:r>
          </a:p>
          <a:p>
            <a:pPr marL="857250" lvl="2" indent="-342900">
              <a:spcBef>
                <a:spcPct val="20000"/>
              </a:spcBef>
              <a:buClr>
                <a:srgbClr val="FF0000"/>
              </a:buClr>
              <a:defRPr/>
            </a:pPr>
            <a:r>
              <a:rPr lang="de-DE" sz="2200" dirty="0">
                <a:solidFill>
                  <a:schemeClr val="tx1">
                    <a:lumMod val="50000"/>
                  </a:schemeClr>
                </a:solidFill>
              </a:rPr>
              <a:t>Die Werte werden in der Internet-Version des Rankings weiterhin ausgewiesen</a:t>
            </a:r>
          </a:p>
        </p:txBody>
      </p:sp>
      <p:sp>
        <p:nvSpPr>
          <p:cNvPr id="2" name="Titel 1"/>
          <p:cNvSpPr>
            <a:spLocks noGrp="1"/>
          </p:cNvSpPr>
          <p:nvPr>
            <p:ph type="title"/>
          </p:nvPr>
        </p:nvSpPr>
        <p:spPr/>
        <p:txBody>
          <a:bodyPr/>
          <a:lstStyle/>
          <a:p>
            <a:r>
              <a:rPr lang="de-DE" dirty="0" smtClean="0"/>
              <a:t>Nur belastbare aussagekräftige Daten veröffentlichen</a:t>
            </a:r>
            <a:endParaRPr lang="de-DE" dirty="0"/>
          </a:p>
        </p:txBody>
      </p:sp>
      <p:sp>
        <p:nvSpPr>
          <p:cNvPr id="5" name="Foliennummernplatzhalter 4"/>
          <p:cNvSpPr>
            <a:spLocks noGrp="1"/>
          </p:cNvSpPr>
          <p:nvPr>
            <p:ph type="sldNum" sz="quarter" idx="12"/>
          </p:nvPr>
        </p:nvSpPr>
        <p:spPr/>
        <p:txBody>
          <a:bodyPr/>
          <a:lstStyle/>
          <a:p>
            <a:fld id="{7C329039-338F-40B2-A027-831A715146B1}" type="slidenum">
              <a:rPr lang="de-DE" smtClean="0">
                <a:solidFill>
                  <a:srgbClr val="D8D8D8">
                    <a:lumMod val="25000"/>
                  </a:srgbClr>
                </a:solidFill>
              </a:rPr>
              <a:pPr/>
              <a:t>14</a:t>
            </a:fld>
            <a:endParaRPr lang="de-DE" dirty="0">
              <a:solidFill>
                <a:srgbClr val="D8D8D8">
                  <a:lumMod val="25000"/>
                </a:srgbClr>
              </a:solidFill>
            </a:endParaRPr>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0336" y="505010"/>
            <a:ext cx="2330975" cy="1157028"/>
          </a:xfrm>
          <a:prstGeom prst="rect">
            <a:avLst/>
          </a:prstGeom>
        </p:spPr>
      </p:pic>
      <p:sp>
        <p:nvSpPr>
          <p:cNvPr id="3" name="Fußzeilenplatzhalter 2"/>
          <p:cNvSpPr>
            <a:spLocks noGrp="1"/>
          </p:cNvSpPr>
          <p:nvPr>
            <p:ph type="ftr" sz="quarter" idx="11"/>
          </p:nvPr>
        </p:nvSpPr>
        <p:spPr/>
        <p:txBody>
          <a:bodyPr/>
          <a:lstStyle/>
          <a:p>
            <a:r>
              <a:rPr lang="de-DE" smtClean="0">
                <a:solidFill>
                  <a:srgbClr val="D8D8D8">
                    <a:lumMod val="25000"/>
                  </a:srgbClr>
                </a:solidFill>
              </a:rPr>
              <a:t>43. Plenarversammlung Bochum 2018</a:t>
            </a:r>
            <a:endParaRPr lang="de-DE" dirty="0">
              <a:solidFill>
                <a:srgbClr val="D8D8D8">
                  <a:lumMod val="25000"/>
                </a:srgbClr>
              </a:solidFill>
            </a:endParaRPr>
          </a:p>
        </p:txBody>
      </p:sp>
    </p:spTree>
    <p:extLst>
      <p:ext uri="{BB962C8B-B14F-4D97-AF65-F5344CB8AC3E}">
        <p14:creationId xmlns:p14="http://schemas.microsoft.com/office/powerpoint/2010/main" val="221180768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e-DE" dirty="0" smtClean="0"/>
              <a:t>Ergebnisse für die Hochschulen nutzbar</a:t>
            </a:r>
            <a:endParaRPr lang="de-DE" dirty="0"/>
          </a:p>
        </p:txBody>
      </p:sp>
      <p:sp>
        <p:nvSpPr>
          <p:cNvPr id="5" name="Foliennummernplatzhalter 4"/>
          <p:cNvSpPr>
            <a:spLocks noGrp="1"/>
          </p:cNvSpPr>
          <p:nvPr>
            <p:ph type="sldNum" sz="quarter" idx="12"/>
          </p:nvPr>
        </p:nvSpPr>
        <p:spPr/>
        <p:txBody>
          <a:bodyPr/>
          <a:lstStyle/>
          <a:p>
            <a:fld id="{7C329039-338F-40B2-A027-831A715146B1}" type="slidenum">
              <a:rPr lang="de-DE" smtClean="0">
                <a:solidFill>
                  <a:srgbClr val="D8D8D8">
                    <a:lumMod val="25000"/>
                  </a:srgbClr>
                </a:solidFill>
              </a:rPr>
              <a:pPr/>
              <a:t>15</a:t>
            </a:fld>
            <a:endParaRPr lang="de-DE" dirty="0">
              <a:solidFill>
                <a:srgbClr val="D8D8D8">
                  <a:lumMod val="25000"/>
                </a:srgbClr>
              </a:solidFill>
            </a:endParaRPr>
          </a:p>
        </p:txBody>
      </p:sp>
      <p:sp>
        <p:nvSpPr>
          <p:cNvPr id="8" name="Rechteck 7"/>
          <p:cNvSpPr/>
          <p:nvPr/>
        </p:nvSpPr>
        <p:spPr>
          <a:xfrm>
            <a:off x="839416" y="1784004"/>
            <a:ext cx="4963022" cy="434256"/>
          </a:xfrm>
          <a:prstGeom prst="rect">
            <a:avLst/>
          </a:prstGeom>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1"/>
            <a:r>
              <a:rPr lang="de-DE" sz="2000" dirty="0">
                <a:solidFill>
                  <a:srgbClr val="999999">
                    <a:lumMod val="75000"/>
                  </a:srgbClr>
                </a:solidFill>
              </a:rPr>
              <a:t>Im Online-Ranking</a:t>
            </a:r>
          </a:p>
        </p:txBody>
      </p:sp>
      <p:sp>
        <p:nvSpPr>
          <p:cNvPr id="9" name="Rechteck 8"/>
          <p:cNvSpPr/>
          <p:nvPr/>
        </p:nvSpPr>
        <p:spPr>
          <a:xfrm>
            <a:off x="6096000" y="1772816"/>
            <a:ext cx="5256584" cy="434256"/>
          </a:xfrm>
          <a:prstGeom prst="rect">
            <a:avLst/>
          </a:prstGeom>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1"/>
            <a:r>
              <a:rPr lang="de-DE" sz="2000" dirty="0">
                <a:solidFill>
                  <a:srgbClr val="999999">
                    <a:lumMod val="75000"/>
                  </a:srgbClr>
                </a:solidFill>
              </a:rPr>
              <a:t>Detailauswertung für die Fachbereiche</a:t>
            </a:r>
          </a:p>
        </p:txBody>
      </p:sp>
      <p:pic>
        <p:nvPicPr>
          <p:cNvPr id="10" name="Grafik 9"/>
          <p:cNvPicPr>
            <a:picLocks noChangeAspect="1"/>
          </p:cNvPicPr>
          <p:nvPr/>
        </p:nvPicPr>
        <p:blipFill>
          <a:blip r:embed="rId2"/>
          <a:stretch>
            <a:fillRect/>
          </a:stretch>
        </p:blipFill>
        <p:spPr>
          <a:xfrm>
            <a:off x="6096000" y="2420888"/>
            <a:ext cx="2801634" cy="3960000"/>
          </a:xfrm>
          <a:prstGeom prst="rect">
            <a:avLst/>
          </a:prstGeom>
          <a:ln>
            <a:noFill/>
          </a:ln>
          <a:effectLst>
            <a:outerShdw blurRad="292100" dist="139700" dir="2700000" algn="tl" rotWithShape="0">
              <a:srgbClr val="333333">
                <a:alpha val="65000"/>
              </a:srgbClr>
            </a:outerShdw>
          </a:effectLst>
        </p:spPr>
      </p:pic>
      <p:pic>
        <p:nvPicPr>
          <p:cNvPr id="11" name="Grafik 10"/>
          <p:cNvPicPr>
            <a:picLocks noChangeAspect="1"/>
          </p:cNvPicPr>
          <p:nvPr/>
        </p:nvPicPr>
        <p:blipFill>
          <a:blip r:embed="rId3"/>
          <a:stretch>
            <a:fillRect/>
          </a:stretch>
        </p:blipFill>
        <p:spPr>
          <a:xfrm>
            <a:off x="8547770" y="2520000"/>
            <a:ext cx="2804814" cy="3960000"/>
          </a:xfrm>
          <a:prstGeom prst="rect">
            <a:avLst/>
          </a:prstGeom>
          <a:ln>
            <a:noFill/>
          </a:ln>
          <a:effectLst>
            <a:outerShdw blurRad="292100" dist="139700" dir="2700000" algn="tl" rotWithShape="0">
              <a:srgbClr val="333333">
                <a:alpha val="65000"/>
              </a:srgbClr>
            </a:outerShdw>
          </a:effectLst>
        </p:spPr>
      </p:pic>
      <p:pic>
        <p:nvPicPr>
          <p:cNvPr id="13" name="Grafi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0336" y="505010"/>
            <a:ext cx="2330975" cy="1157028"/>
          </a:xfrm>
          <a:prstGeom prst="rect">
            <a:avLst/>
          </a:prstGeom>
        </p:spPr>
      </p:pic>
      <p:sp>
        <p:nvSpPr>
          <p:cNvPr id="2" name="Fußzeilenplatzhalter 1"/>
          <p:cNvSpPr>
            <a:spLocks noGrp="1"/>
          </p:cNvSpPr>
          <p:nvPr>
            <p:ph type="ftr" sz="quarter" idx="11"/>
          </p:nvPr>
        </p:nvSpPr>
        <p:spPr/>
        <p:txBody>
          <a:bodyPr/>
          <a:lstStyle/>
          <a:p>
            <a:r>
              <a:rPr lang="de-DE" smtClean="0">
                <a:solidFill>
                  <a:srgbClr val="D8D8D8">
                    <a:lumMod val="25000"/>
                  </a:srgbClr>
                </a:solidFill>
              </a:rPr>
              <a:t>43. Plenarversammlung Bochum 2018</a:t>
            </a:r>
            <a:endParaRPr lang="de-DE" dirty="0">
              <a:solidFill>
                <a:srgbClr val="D8D8D8">
                  <a:lumMod val="25000"/>
                </a:srgbClr>
              </a:solidFill>
            </a:endParaRPr>
          </a:p>
        </p:txBody>
      </p:sp>
      <p:pic>
        <p:nvPicPr>
          <p:cNvPr id="3" name="Grafik 2"/>
          <p:cNvPicPr>
            <a:picLocks noChangeAspect="1"/>
          </p:cNvPicPr>
          <p:nvPr/>
        </p:nvPicPr>
        <p:blipFill>
          <a:blip r:embed="rId5"/>
          <a:stretch>
            <a:fillRect/>
          </a:stretch>
        </p:blipFill>
        <p:spPr>
          <a:xfrm>
            <a:off x="839416" y="2420888"/>
            <a:ext cx="5061041" cy="30892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953482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Publikationsanalyse in der Theorie</a:t>
            </a:r>
            <a:endParaRPr lang="de-DE" dirty="0"/>
          </a:p>
        </p:txBody>
      </p:sp>
      <p:sp>
        <p:nvSpPr>
          <p:cNvPr id="3" name="Fußzeilenplatzhalter 2"/>
          <p:cNvSpPr>
            <a:spLocks noGrp="1"/>
          </p:cNvSpPr>
          <p:nvPr>
            <p:ph type="ftr" sz="quarter" idx="11"/>
          </p:nvPr>
        </p:nvSpPr>
        <p:spPr/>
        <p:txBody>
          <a:bodyPr/>
          <a:lstStyle/>
          <a:p>
            <a:r>
              <a:rPr lang="de-DE" smtClean="0">
                <a:solidFill>
                  <a:srgbClr val="D8D8D8">
                    <a:lumMod val="25000"/>
                  </a:srgbClr>
                </a:solidFill>
              </a:rPr>
              <a:t>43. Plenarversammlung Bochum 2018</a:t>
            </a:r>
            <a:endParaRPr lang="de-DE" dirty="0">
              <a:solidFill>
                <a:srgbClr val="D8D8D8">
                  <a:lumMod val="25000"/>
                </a:srgbClr>
              </a:solidFill>
            </a:endParaRPr>
          </a:p>
        </p:txBody>
      </p:sp>
      <p:sp>
        <p:nvSpPr>
          <p:cNvPr id="4" name="Foliennummernplatzhalter 3"/>
          <p:cNvSpPr>
            <a:spLocks noGrp="1"/>
          </p:cNvSpPr>
          <p:nvPr>
            <p:ph type="sldNum" sz="quarter" idx="12"/>
          </p:nvPr>
        </p:nvSpPr>
        <p:spPr/>
        <p:txBody>
          <a:bodyPr/>
          <a:lstStyle/>
          <a:p>
            <a:fld id="{7C329039-338F-40B2-A027-831A715146B1}" type="slidenum">
              <a:rPr lang="de-DE" smtClean="0">
                <a:solidFill>
                  <a:srgbClr val="D8D8D8">
                    <a:lumMod val="25000"/>
                  </a:srgbClr>
                </a:solidFill>
              </a:rPr>
              <a:pPr/>
              <a:t>16</a:t>
            </a:fld>
            <a:endParaRPr lang="de-DE" dirty="0">
              <a:solidFill>
                <a:srgbClr val="D8D8D8">
                  <a:lumMod val="25000"/>
                </a:srgbClr>
              </a:solidFill>
            </a:endParaRPr>
          </a:p>
        </p:txBody>
      </p:sp>
      <p:sp>
        <p:nvSpPr>
          <p:cNvPr id="5" name="Rechteck 4"/>
          <p:cNvSpPr/>
          <p:nvPr/>
        </p:nvSpPr>
        <p:spPr>
          <a:xfrm>
            <a:off x="839416" y="1760905"/>
            <a:ext cx="10521311" cy="707886"/>
          </a:xfrm>
          <a:prstGeom prst="rect">
            <a:avLst/>
          </a:prstGeom>
          <a:solidFill>
            <a:schemeClr val="bg2"/>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indent="-342900">
              <a:spcBef>
                <a:spcPct val="20000"/>
              </a:spcBef>
              <a:buFont typeface="Arial" pitchFamily="34" charset="0"/>
              <a:buNone/>
            </a:pPr>
            <a:r>
              <a:rPr lang="de-DE" sz="2000" b="1" dirty="0">
                <a:solidFill>
                  <a:srgbClr val="999999">
                    <a:lumMod val="50000"/>
                  </a:srgbClr>
                </a:solidFill>
              </a:rPr>
              <a:t>Ziel</a:t>
            </a:r>
            <a:r>
              <a:rPr lang="de-DE" sz="2000" dirty="0">
                <a:solidFill>
                  <a:srgbClr val="999999">
                    <a:lumMod val="50000"/>
                  </a:srgbClr>
                </a:solidFill>
              </a:rPr>
              <a:t>: Ermittlung aller von </a:t>
            </a:r>
            <a:r>
              <a:rPr lang="de-DE" sz="2000" dirty="0" err="1">
                <a:solidFill>
                  <a:srgbClr val="999999">
                    <a:lumMod val="50000"/>
                  </a:srgbClr>
                </a:solidFill>
              </a:rPr>
              <a:t>MathSciNet</a:t>
            </a:r>
            <a:r>
              <a:rPr lang="de-DE" sz="2000" dirty="0">
                <a:solidFill>
                  <a:srgbClr val="999999">
                    <a:lumMod val="50000"/>
                  </a:srgbClr>
                </a:solidFill>
              </a:rPr>
              <a:t> abgedeckten Veröffentlichungen für den zu untersuchenden Fachbereich („</a:t>
            </a:r>
            <a:r>
              <a:rPr lang="de-DE" sz="2000" dirty="0" err="1">
                <a:solidFill>
                  <a:srgbClr val="999999">
                    <a:lumMod val="50000"/>
                  </a:srgbClr>
                </a:solidFill>
              </a:rPr>
              <a:t>work</a:t>
            </a:r>
            <a:r>
              <a:rPr lang="de-DE" sz="2000" dirty="0">
                <a:solidFill>
                  <a:srgbClr val="999999">
                    <a:lumMod val="50000"/>
                  </a:srgbClr>
                </a:solidFill>
              </a:rPr>
              <a:t>-</a:t>
            </a:r>
            <a:r>
              <a:rPr lang="de-DE" sz="2000" dirty="0" err="1">
                <a:solidFill>
                  <a:srgbClr val="999999">
                    <a:lumMod val="50000"/>
                  </a:srgbClr>
                </a:solidFill>
              </a:rPr>
              <a:t>done</a:t>
            </a:r>
            <a:r>
              <a:rPr lang="de-DE" sz="2000" dirty="0">
                <a:solidFill>
                  <a:srgbClr val="999999">
                    <a:lumMod val="50000"/>
                  </a:srgbClr>
                </a:solidFill>
              </a:rPr>
              <a:t>-at“ Methode</a:t>
            </a:r>
            <a:r>
              <a:rPr lang="de-DE" sz="2000" dirty="0" smtClean="0">
                <a:solidFill>
                  <a:srgbClr val="999999">
                    <a:lumMod val="50000"/>
                  </a:srgbClr>
                </a:solidFill>
              </a:rPr>
              <a:t>)</a:t>
            </a:r>
            <a:endParaRPr lang="de-DE" sz="2000" dirty="0">
              <a:solidFill>
                <a:srgbClr val="999999">
                  <a:lumMod val="50000"/>
                </a:srgbClr>
              </a:solidFill>
            </a:endParaRPr>
          </a:p>
        </p:txBody>
      </p:sp>
      <p:sp>
        <p:nvSpPr>
          <p:cNvPr id="8" name="Rechteck 7"/>
          <p:cNvSpPr/>
          <p:nvPr/>
        </p:nvSpPr>
        <p:spPr>
          <a:xfrm>
            <a:off x="839416" y="3437714"/>
            <a:ext cx="10521311" cy="2876002"/>
          </a:xfrm>
          <a:prstGeom prst="rect">
            <a:avLst/>
          </a:prstGeom>
          <a:solidFill>
            <a:schemeClr val="bg2"/>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indent="-342900">
              <a:spcBef>
                <a:spcPct val="20000"/>
              </a:spcBef>
              <a:buFont typeface="Arial" pitchFamily="34" charset="0"/>
              <a:buNone/>
            </a:pPr>
            <a:r>
              <a:rPr lang="de-DE" sz="2000" dirty="0" smtClean="0">
                <a:solidFill>
                  <a:srgbClr val="999999">
                    <a:lumMod val="50000"/>
                  </a:srgbClr>
                </a:solidFill>
              </a:rPr>
              <a:t>Die </a:t>
            </a:r>
            <a:r>
              <a:rPr lang="de-DE" sz="2000" dirty="0">
                <a:solidFill>
                  <a:srgbClr val="999999">
                    <a:lumMod val="50000"/>
                  </a:srgbClr>
                </a:solidFill>
              </a:rPr>
              <a:t>Adressen der Autoren der in </a:t>
            </a:r>
            <a:r>
              <a:rPr lang="de-DE" sz="2000" dirty="0" err="1">
                <a:solidFill>
                  <a:srgbClr val="999999">
                    <a:lumMod val="50000"/>
                  </a:srgbClr>
                </a:solidFill>
              </a:rPr>
              <a:t>MathSciNet</a:t>
            </a:r>
            <a:r>
              <a:rPr lang="de-DE" sz="2000" dirty="0">
                <a:solidFill>
                  <a:srgbClr val="999999">
                    <a:lumMod val="50000"/>
                  </a:srgbClr>
                </a:solidFill>
              </a:rPr>
              <a:t> enthaltenen Publikationen werden von der American </a:t>
            </a:r>
            <a:r>
              <a:rPr lang="de-DE" sz="2000" dirty="0" err="1">
                <a:solidFill>
                  <a:srgbClr val="999999">
                    <a:lumMod val="50000"/>
                  </a:srgbClr>
                </a:solidFill>
              </a:rPr>
              <a:t>Mathematical</a:t>
            </a:r>
            <a:r>
              <a:rPr lang="de-DE" sz="2000" dirty="0">
                <a:solidFill>
                  <a:srgbClr val="999999">
                    <a:lumMod val="50000"/>
                  </a:srgbClr>
                </a:solidFill>
              </a:rPr>
              <a:t> Society einem Klassifikationssystem zugeordnet. Jeder Adresse wird dabei ein Institution Code zugewiesen</a:t>
            </a:r>
            <a:r>
              <a:rPr lang="de-DE" sz="2000" dirty="0" smtClean="0">
                <a:solidFill>
                  <a:srgbClr val="999999">
                    <a:lumMod val="50000"/>
                  </a:srgbClr>
                </a:solidFill>
              </a:rPr>
              <a:t>.</a:t>
            </a:r>
            <a:endParaRPr lang="de-DE" sz="2000" dirty="0">
              <a:solidFill>
                <a:srgbClr val="999999">
                  <a:lumMod val="50000"/>
                </a:srgbClr>
              </a:solidFill>
            </a:endParaRPr>
          </a:p>
          <a:p>
            <a:pPr marL="360000" indent="-360000">
              <a:buClr>
                <a:srgbClr val="FF0000"/>
              </a:buClr>
              <a:buFont typeface="Wingdings" panose="05000000000000000000" pitchFamily="2" charset="2"/>
              <a:buChar char="Ø"/>
            </a:pPr>
            <a:r>
              <a:rPr lang="de-DE" sz="2000" dirty="0" smtClean="0">
                <a:solidFill>
                  <a:srgbClr val="999999">
                    <a:lumMod val="50000"/>
                  </a:srgbClr>
                </a:solidFill>
              </a:rPr>
              <a:t>Für </a:t>
            </a:r>
            <a:r>
              <a:rPr lang="de-DE" sz="2000" dirty="0">
                <a:solidFill>
                  <a:srgbClr val="999999">
                    <a:lumMod val="50000"/>
                  </a:srgbClr>
                </a:solidFill>
              </a:rPr>
              <a:t>jeden der untersuchten Mathematik-Fachbereiche werden die jeweiligen der Mathematik zuzuordnenden Institution Codes ermittelt und in einer Suchanfrage miteinander verknüpft. </a:t>
            </a:r>
          </a:p>
          <a:p>
            <a:pPr marL="360000" indent="-360000">
              <a:buClr>
                <a:srgbClr val="FF0000"/>
              </a:buClr>
              <a:buFont typeface="Wingdings" panose="05000000000000000000" pitchFamily="2" charset="2"/>
              <a:buChar char="Ø"/>
            </a:pPr>
            <a:r>
              <a:rPr lang="de-DE" sz="2000" dirty="0" smtClean="0">
                <a:solidFill>
                  <a:srgbClr val="999999">
                    <a:lumMod val="50000"/>
                  </a:srgbClr>
                </a:solidFill>
              </a:rPr>
              <a:t>Die </a:t>
            </a:r>
            <a:r>
              <a:rPr lang="de-DE" sz="2000" dirty="0">
                <a:solidFill>
                  <a:srgbClr val="999999">
                    <a:lumMod val="50000"/>
                  </a:srgbClr>
                </a:solidFill>
              </a:rPr>
              <a:t>Treffermenge ergibt, beschränkt auf den Untersuchungszeitraum, die Anzahl der Publikationen pro Fachbereich. </a:t>
            </a:r>
          </a:p>
          <a:p>
            <a:pPr marL="360000" indent="-360000">
              <a:buClr>
                <a:srgbClr val="FF0000"/>
              </a:buClr>
              <a:buFont typeface="Wingdings" panose="05000000000000000000" pitchFamily="2" charset="2"/>
              <a:buChar char="Ø"/>
            </a:pPr>
            <a:r>
              <a:rPr lang="de-DE" sz="2000" dirty="0" smtClean="0">
                <a:solidFill>
                  <a:srgbClr val="999999">
                    <a:lumMod val="50000"/>
                  </a:srgbClr>
                </a:solidFill>
              </a:rPr>
              <a:t>Es </a:t>
            </a:r>
            <a:r>
              <a:rPr lang="de-DE" sz="2000" dirty="0">
                <a:solidFill>
                  <a:srgbClr val="999999">
                    <a:lumMod val="50000"/>
                  </a:srgbClr>
                </a:solidFill>
              </a:rPr>
              <a:t>wurde ein sechsjähriger Untersuchungszeitraum gewählt (</a:t>
            </a:r>
            <a:r>
              <a:rPr lang="de-DE" sz="2000" dirty="0" smtClean="0">
                <a:solidFill>
                  <a:srgbClr val="999999">
                    <a:lumMod val="50000"/>
                  </a:srgbClr>
                </a:solidFill>
              </a:rPr>
              <a:t>2011-2016).</a:t>
            </a:r>
            <a:endParaRPr lang="de-DE" sz="2000" dirty="0">
              <a:solidFill>
                <a:srgbClr val="999999">
                  <a:lumMod val="50000"/>
                </a:srgbClr>
              </a:solidFill>
            </a:endParaRPr>
          </a:p>
        </p:txBody>
      </p:sp>
      <p:sp>
        <p:nvSpPr>
          <p:cNvPr id="9" name="Rechteck 8"/>
          <p:cNvSpPr/>
          <p:nvPr/>
        </p:nvSpPr>
        <p:spPr>
          <a:xfrm>
            <a:off x="839416" y="2599310"/>
            <a:ext cx="10521311" cy="707886"/>
          </a:xfrm>
          <a:prstGeom prst="rect">
            <a:avLst/>
          </a:prstGeom>
          <a:solidFill>
            <a:schemeClr val="bg2"/>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indent="-342900">
              <a:spcBef>
                <a:spcPct val="20000"/>
              </a:spcBef>
              <a:buFont typeface="Arial" pitchFamily="34" charset="0"/>
              <a:buNone/>
            </a:pPr>
            <a:r>
              <a:rPr lang="de-DE" sz="2000" b="1" dirty="0" smtClean="0">
                <a:solidFill>
                  <a:srgbClr val="999999">
                    <a:lumMod val="50000"/>
                  </a:srgbClr>
                </a:solidFill>
              </a:rPr>
              <a:t>Vorgehen</a:t>
            </a:r>
            <a:r>
              <a:rPr lang="de-DE" sz="2000" dirty="0" smtClean="0">
                <a:solidFill>
                  <a:srgbClr val="999999">
                    <a:lumMod val="50000"/>
                  </a:srgbClr>
                </a:solidFill>
              </a:rPr>
              <a:t>: Institutionelle </a:t>
            </a:r>
            <a:r>
              <a:rPr lang="de-DE" sz="2000" dirty="0">
                <a:solidFill>
                  <a:srgbClr val="999999">
                    <a:lumMod val="50000"/>
                  </a:srgbClr>
                </a:solidFill>
              </a:rPr>
              <a:t>Abfrage: Erhebung der Publikationen eines Fachbereichs über Institutsadressen</a:t>
            </a:r>
          </a:p>
        </p:txBody>
      </p:sp>
    </p:spTree>
    <p:extLst>
      <p:ext uri="{BB962C8B-B14F-4D97-AF65-F5344CB8AC3E}">
        <p14:creationId xmlns:p14="http://schemas.microsoft.com/office/powerpoint/2010/main" val="103307131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Ergänzende Maßnahme mit ungeahnten Folgen</a:t>
            </a:r>
            <a:endParaRPr lang="de-DE" dirty="0"/>
          </a:p>
        </p:txBody>
      </p:sp>
      <p:sp>
        <p:nvSpPr>
          <p:cNvPr id="3" name="Fußzeilenplatzhalter 2"/>
          <p:cNvSpPr>
            <a:spLocks noGrp="1"/>
          </p:cNvSpPr>
          <p:nvPr>
            <p:ph type="ftr" sz="quarter" idx="11"/>
          </p:nvPr>
        </p:nvSpPr>
        <p:spPr/>
        <p:txBody>
          <a:bodyPr/>
          <a:lstStyle/>
          <a:p>
            <a:r>
              <a:rPr lang="de-DE" smtClean="0">
                <a:solidFill>
                  <a:srgbClr val="D8D8D8">
                    <a:lumMod val="25000"/>
                  </a:srgbClr>
                </a:solidFill>
              </a:rPr>
              <a:t>43. Plenarversammlung Bochum 2018</a:t>
            </a:r>
            <a:endParaRPr lang="de-DE" dirty="0">
              <a:solidFill>
                <a:srgbClr val="D8D8D8">
                  <a:lumMod val="25000"/>
                </a:srgbClr>
              </a:solidFill>
            </a:endParaRPr>
          </a:p>
        </p:txBody>
      </p:sp>
      <p:sp>
        <p:nvSpPr>
          <p:cNvPr id="4" name="Foliennummernplatzhalter 3"/>
          <p:cNvSpPr>
            <a:spLocks noGrp="1"/>
          </p:cNvSpPr>
          <p:nvPr>
            <p:ph type="sldNum" sz="quarter" idx="12"/>
          </p:nvPr>
        </p:nvSpPr>
        <p:spPr/>
        <p:txBody>
          <a:bodyPr/>
          <a:lstStyle/>
          <a:p>
            <a:fld id="{7C329039-338F-40B2-A027-831A715146B1}" type="slidenum">
              <a:rPr lang="de-DE" smtClean="0">
                <a:solidFill>
                  <a:srgbClr val="D8D8D8">
                    <a:lumMod val="25000"/>
                  </a:srgbClr>
                </a:solidFill>
              </a:rPr>
              <a:pPr/>
              <a:t>17</a:t>
            </a:fld>
            <a:endParaRPr lang="de-DE" dirty="0">
              <a:solidFill>
                <a:srgbClr val="D8D8D8">
                  <a:lumMod val="25000"/>
                </a:srgbClr>
              </a:solidFill>
            </a:endParaRPr>
          </a:p>
        </p:txBody>
      </p:sp>
      <p:pic>
        <p:nvPicPr>
          <p:cNvPr id="5" name="Grafik 4"/>
          <p:cNvPicPr>
            <a:picLocks noChangeAspect="1"/>
          </p:cNvPicPr>
          <p:nvPr/>
        </p:nvPicPr>
        <p:blipFill>
          <a:blip r:embed="rId2"/>
          <a:stretch>
            <a:fillRect/>
          </a:stretch>
        </p:blipFill>
        <p:spPr>
          <a:xfrm>
            <a:off x="839416" y="1775460"/>
            <a:ext cx="9229725" cy="4038600"/>
          </a:xfrm>
          <a:prstGeom prst="rect">
            <a:avLst/>
          </a:prstGeom>
          <a:ln>
            <a:noFill/>
          </a:ln>
          <a:effectLst>
            <a:outerShdw blurRad="292100" dist="139700" dir="2700000" algn="tl" rotWithShape="0">
              <a:srgbClr val="333333">
                <a:alpha val="65000"/>
              </a:srgbClr>
            </a:outerShdw>
          </a:effectLst>
        </p:spPr>
      </p:pic>
      <p:sp>
        <p:nvSpPr>
          <p:cNvPr id="6" name="Rechteck 5"/>
          <p:cNvSpPr/>
          <p:nvPr/>
        </p:nvSpPr>
        <p:spPr>
          <a:xfrm>
            <a:off x="3657598" y="2386572"/>
            <a:ext cx="8116389" cy="4093428"/>
          </a:xfrm>
          <a:prstGeom prst="rect">
            <a:avLst/>
          </a:prstGeom>
          <a:solidFill>
            <a:schemeClr val="bg2"/>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rtlCol="0" anchor="t">
            <a:spAutoFit/>
          </a:bodyPr>
          <a:lstStyle/>
          <a:p>
            <a:pPr marL="342900" indent="-342900">
              <a:spcBef>
                <a:spcPts val="1200"/>
              </a:spcBef>
              <a:buClr>
                <a:schemeClr val="tx2"/>
              </a:buClr>
              <a:buFont typeface="Wingdings" panose="05000000000000000000" pitchFamily="2" charset="2"/>
              <a:buChar char="Ø"/>
            </a:pPr>
            <a:r>
              <a:rPr lang="de-DE" sz="2000" dirty="0" smtClean="0">
                <a:solidFill>
                  <a:schemeClr val="bg2">
                    <a:lumMod val="25000"/>
                  </a:schemeClr>
                </a:solidFill>
                <a:latin typeface="Arial" pitchFamily="34" charset="0"/>
                <a:cs typeface="Arial" pitchFamily="34" charset="0"/>
              </a:rPr>
              <a:t>Codes nicht eindeutig. Teilweise Fachbereiche oder Institute, teilweise größere Einheiten bis zur gesamten Hochschule, manche Publikation läuft gar unter einem Code eines anderen Faches, etwa Physik. Die Vergabe der Codes seitens </a:t>
            </a:r>
            <a:r>
              <a:rPr lang="de-DE" sz="2000" dirty="0" err="1" smtClean="0">
                <a:solidFill>
                  <a:schemeClr val="bg2">
                    <a:lumMod val="25000"/>
                  </a:schemeClr>
                </a:solidFill>
                <a:latin typeface="Arial" pitchFamily="34" charset="0"/>
                <a:cs typeface="Arial" pitchFamily="34" charset="0"/>
              </a:rPr>
              <a:t>MathSciNet</a:t>
            </a:r>
            <a:r>
              <a:rPr lang="de-DE" sz="2000" dirty="0" smtClean="0">
                <a:solidFill>
                  <a:schemeClr val="bg2">
                    <a:lumMod val="25000"/>
                  </a:schemeClr>
                </a:solidFill>
                <a:latin typeface="Arial" pitchFamily="34" charset="0"/>
                <a:cs typeface="Arial" pitchFamily="34" charset="0"/>
              </a:rPr>
              <a:t> ist offenbar eher zufällig.</a:t>
            </a:r>
            <a:endParaRPr lang="de-DE" sz="2000" dirty="0">
              <a:solidFill>
                <a:schemeClr val="bg2">
                  <a:lumMod val="25000"/>
                </a:schemeClr>
              </a:solidFill>
              <a:latin typeface="Arial" pitchFamily="34" charset="0"/>
              <a:cs typeface="Arial" pitchFamily="34" charset="0"/>
            </a:endParaRPr>
          </a:p>
          <a:p>
            <a:pPr marL="342900" indent="-342900">
              <a:spcBef>
                <a:spcPts val="1200"/>
              </a:spcBef>
              <a:buClr>
                <a:schemeClr val="tx2"/>
              </a:buClr>
              <a:buFont typeface="Wingdings" panose="05000000000000000000" pitchFamily="2" charset="2"/>
              <a:buChar char="Ø"/>
            </a:pPr>
            <a:r>
              <a:rPr lang="de-DE" sz="2000" dirty="0" smtClean="0">
                <a:solidFill>
                  <a:schemeClr val="bg2">
                    <a:lumMod val="25000"/>
                  </a:schemeClr>
                </a:solidFill>
                <a:latin typeface="Arial" pitchFamily="34" charset="0"/>
                <a:cs typeface="Arial" pitchFamily="34" charset="0"/>
              </a:rPr>
              <a:t>Hinzunahme unspezifischer </a:t>
            </a:r>
            <a:r>
              <a:rPr lang="de-DE" sz="2000" dirty="0">
                <a:solidFill>
                  <a:schemeClr val="bg2">
                    <a:lumMod val="25000"/>
                  </a:schemeClr>
                </a:solidFill>
                <a:latin typeface="Arial" pitchFamily="34" charset="0"/>
                <a:cs typeface="Arial" pitchFamily="34" charset="0"/>
              </a:rPr>
              <a:t>Codes </a:t>
            </a:r>
            <a:r>
              <a:rPr lang="de-DE" sz="2000" dirty="0" smtClean="0">
                <a:solidFill>
                  <a:schemeClr val="bg2">
                    <a:lumMod val="25000"/>
                  </a:schemeClr>
                </a:solidFill>
                <a:latin typeface="Arial" pitchFamily="34" charset="0"/>
                <a:cs typeface="Arial" pitchFamily="34" charset="0"/>
              </a:rPr>
              <a:t>kann für einzelne Hochschulen deutliche Unterschiede ergeben: </a:t>
            </a:r>
            <a:endParaRPr lang="de-DE" sz="2000" dirty="0">
              <a:solidFill>
                <a:schemeClr val="bg2">
                  <a:lumMod val="25000"/>
                </a:schemeClr>
              </a:solidFill>
              <a:latin typeface="Arial" pitchFamily="34" charset="0"/>
              <a:cs typeface="Arial" pitchFamily="34" charset="0"/>
            </a:endParaRPr>
          </a:p>
          <a:p>
            <a:pPr marL="800100" lvl="1" indent="-342900">
              <a:spcBef>
                <a:spcPts val="1200"/>
              </a:spcBef>
              <a:buClr>
                <a:schemeClr val="tx2"/>
              </a:buClr>
              <a:buFont typeface="Wingdings" panose="05000000000000000000" pitchFamily="2" charset="2"/>
              <a:buChar char="§"/>
            </a:pPr>
            <a:r>
              <a:rPr lang="de-DE" sz="2000" dirty="0">
                <a:solidFill>
                  <a:schemeClr val="bg2">
                    <a:lumMod val="25000"/>
                  </a:schemeClr>
                </a:solidFill>
                <a:latin typeface="Arial" pitchFamily="34" charset="0"/>
                <a:cs typeface="Arial" pitchFamily="34" charset="0"/>
              </a:rPr>
              <a:t>Nur Mathematik-spezifische Codes: 100 Publikationen</a:t>
            </a:r>
          </a:p>
          <a:p>
            <a:pPr marL="800100" lvl="1" indent="-342900">
              <a:spcBef>
                <a:spcPts val="1200"/>
              </a:spcBef>
              <a:buClr>
                <a:schemeClr val="tx2"/>
              </a:buClr>
              <a:buFont typeface="Wingdings" panose="05000000000000000000" pitchFamily="2" charset="2"/>
              <a:buChar char="§"/>
            </a:pPr>
            <a:r>
              <a:rPr lang="de-DE" sz="2000" dirty="0">
                <a:solidFill>
                  <a:schemeClr val="bg2">
                    <a:lumMod val="25000"/>
                  </a:schemeClr>
                </a:solidFill>
                <a:latin typeface="Arial" pitchFamily="34" charset="0"/>
                <a:cs typeface="Arial" pitchFamily="34" charset="0"/>
              </a:rPr>
              <a:t>Hinzunahme der unspezifischen Codes: 203 Publikationen </a:t>
            </a:r>
          </a:p>
          <a:p>
            <a:pPr marL="800100" lvl="1" indent="-342900">
              <a:spcBef>
                <a:spcPts val="1200"/>
              </a:spcBef>
              <a:buClr>
                <a:schemeClr val="tx2"/>
              </a:buClr>
              <a:buFont typeface="Wingdings" panose="05000000000000000000" pitchFamily="2" charset="2"/>
              <a:buChar char="§"/>
            </a:pPr>
            <a:r>
              <a:rPr lang="de-DE" sz="2000" dirty="0">
                <a:solidFill>
                  <a:schemeClr val="bg2">
                    <a:lumMod val="25000"/>
                  </a:schemeClr>
                </a:solidFill>
                <a:latin typeface="Arial" pitchFamily="34" charset="0"/>
                <a:cs typeface="Arial" pitchFamily="34" charset="0"/>
              </a:rPr>
              <a:t>Die Hinzunahme der unspezifischen Codes </a:t>
            </a:r>
            <a:r>
              <a:rPr lang="de-DE" sz="2000" dirty="0" smtClean="0">
                <a:solidFill>
                  <a:schemeClr val="bg2">
                    <a:lumMod val="25000"/>
                  </a:schemeClr>
                </a:solidFill>
                <a:latin typeface="Arial" pitchFamily="34" charset="0"/>
                <a:cs typeface="Arial" pitchFamily="34" charset="0"/>
              </a:rPr>
              <a:t>nur </a:t>
            </a:r>
            <a:r>
              <a:rPr lang="de-DE" sz="2000" dirty="0">
                <a:solidFill>
                  <a:schemeClr val="bg2">
                    <a:lumMod val="25000"/>
                  </a:schemeClr>
                </a:solidFill>
                <a:latin typeface="Arial" pitchFamily="34" charset="0"/>
                <a:cs typeface="Arial" pitchFamily="34" charset="0"/>
              </a:rPr>
              <a:t>in Kombination mit Namenslisten </a:t>
            </a:r>
            <a:r>
              <a:rPr lang="de-DE" sz="2000" dirty="0" smtClean="0">
                <a:solidFill>
                  <a:schemeClr val="bg2">
                    <a:lumMod val="25000"/>
                  </a:schemeClr>
                </a:solidFill>
                <a:latin typeface="Arial" pitchFamily="34" charset="0"/>
                <a:cs typeface="Arial" pitchFamily="34" charset="0"/>
              </a:rPr>
              <a:t>sinnvoll, richtig wären oben 153.</a:t>
            </a:r>
            <a:endParaRPr lang="de-DE" sz="2000" dirty="0">
              <a:solidFill>
                <a:schemeClr val="bg2">
                  <a:lumMod val="25000"/>
                </a:schemeClr>
              </a:solidFill>
              <a:latin typeface="Arial" pitchFamily="34" charset="0"/>
              <a:cs typeface="Arial" pitchFamily="34" charset="0"/>
            </a:endParaRPr>
          </a:p>
        </p:txBody>
      </p:sp>
    </p:spTree>
    <p:extLst>
      <p:ext uri="{BB962C8B-B14F-4D97-AF65-F5344CB8AC3E}">
        <p14:creationId xmlns:p14="http://schemas.microsoft.com/office/powerpoint/2010/main" val="5141969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Was tun?</a:t>
            </a:r>
            <a:endParaRPr lang="de-DE" dirty="0"/>
          </a:p>
        </p:txBody>
      </p:sp>
      <p:sp>
        <p:nvSpPr>
          <p:cNvPr id="3" name="Fußzeilenplatzhalter 2"/>
          <p:cNvSpPr>
            <a:spLocks noGrp="1"/>
          </p:cNvSpPr>
          <p:nvPr>
            <p:ph type="ftr" sz="quarter" idx="11"/>
          </p:nvPr>
        </p:nvSpPr>
        <p:spPr/>
        <p:txBody>
          <a:bodyPr/>
          <a:lstStyle/>
          <a:p>
            <a:r>
              <a:rPr lang="de-DE" smtClean="0">
                <a:solidFill>
                  <a:srgbClr val="D8D8D8">
                    <a:lumMod val="25000"/>
                  </a:srgbClr>
                </a:solidFill>
              </a:rPr>
              <a:t>43. Plenarversammlung Bochum 2018</a:t>
            </a:r>
            <a:endParaRPr lang="de-DE" dirty="0">
              <a:solidFill>
                <a:srgbClr val="D8D8D8">
                  <a:lumMod val="25000"/>
                </a:srgbClr>
              </a:solidFill>
            </a:endParaRPr>
          </a:p>
        </p:txBody>
      </p:sp>
      <p:sp>
        <p:nvSpPr>
          <p:cNvPr id="4" name="Foliennummernplatzhalter 3"/>
          <p:cNvSpPr>
            <a:spLocks noGrp="1"/>
          </p:cNvSpPr>
          <p:nvPr>
            <p:ph type="sldNum" sz="quarter" idx="12"/>
          </p:nvPr>
        </p:nvSpPr>
        <p:spPr/>
        <p:txBody>
          <a:bodyPr/>
          <a:lstStyle/>
          <a:p>
            <a:fld id="{7C329039-338F-40B2-A027-831A715146B1}" type="slidenum">
              <a:rPr lang="de-DE" smtClean="0">
                <a:solidFill>
                  <a:srgbClr val="D8D8D8">
                    <a:lumMod val="25000"/>
                  </a:srgbClr>
                </a:solidFill>
              </a:rPr>
              <a:pPr/>
              <a:t>18</a:t>
            </a:fld>
            <a:endParaRPr lang="de-DE" dirty="0">
              <a:solidFill>
                <a:srgbClr val="D8D8D8">
                  <a:lumMod val="25000"/>
                </a:srgbClr>
              </a:solidFill>
            </a:endParaRPr>
          </a:p>
        </p:txBody>
      </p:sp>
      <p:sp>
        <p:nvSpPr>
          <p:cNvPr id="6" name="Inhaltsplatzhalter 3"/>
          <p:cNvSpPr txBox="1">
            <a:spLocks/>
          </p:cNvSpPr>
          <p:nvPr/>
        </p:nvSpPr>
        <p:spPr>
          <a:xfrm>
            <a:off x="1991544" y="1916832"/>
            <a:ext cx="8229600" cy="3416320"/>
          </a:xfrm>
          <a:prstGeom prst="rect">
            <a:avLst/>
          </a:prstGeom>
          <a:solidFill>
            <a:schemeClr val="bg2"/>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457200" lvl="1" indent="-342900">
              <a:spcBef>
                <a:spcPts val="1200"/>
              </a:spcBef>
              <a:buClr>
                <a:srgbClr val="FF0000"/>
              </a:buClr>
              <a:buFont typeface="Wingdings" pitchFamily="2" charset="2"/>
              <a:buChar char="Ø"/>
              <a:defRPr/>
            </a:pPr>
            <a:r>
              <a:rPr lang="de-DE" sz="2200" dirty="0" smtClean="0">
                <a:solidFill>
                  <a:schemeClr val="tx1">
                    <a:lumMod val="50000"/>
                  </a:schemeClr>
                </a:solidFill>
              </a:rPr>
              <a:t>Datenbasis wechseln? </a:t>
            </a:r>
            <a:br>
              <a:rPr lang="de-DE" sz="2200" dirty="0" smtClean="0">
                <a:solidFill>
                  <a:schemeClr val="tx1">
                    <a:lumMod val="50000"/>
                  </a:schemeClr>
                </a:solidFill>
              </a:rPr>
            </a:br>
            <a:r>
              <a:rPr lang="de-DE" sz="2200" dirty="0" smtClean="0">
                <a:solidFill>
                  <a:schemeClr val="tx1">
                    <a:lumMod val="50000"/>
                  </a:schemeClr>
                </a:solidFill>
              </a:rPr>
              <a:t>Es gibt ein erprobtes Verfahren für das Web </a:t>
            </a:r>
            <a:r>
              <a:rPr lang="de-DE" sz="2200" dirty="0" err="1" smtClean="0">
                <a:solidFill>
                  <a:schemeClr val="tx1">
                    <a:lumMod val="50000"/>
                  </a:schemeClr>
                </a:solidFill>
              </a:rPr>
              <a:t>of</a:t>
            </a:r>
            <a:r>
              <a:rPr lang="de-DE" sz="2200" dirty="0" smtClean="0">
                <a:solidFill>
                  <a:schemeClr val="tx1">
                    <a:lumMod val="50000"/>
                  </a:schemeClr>
                </a:solidFill>
              </a:rPr>
              <a:t> Science.</a:t>
            </a:r>
          </a:p>
          <a:p>
            <a:pPr marL="457200" lvl="1" indent="-342900">
              <a:spcBef>
                <a:spcPts val="1200"/>
              </a:spcBef>
              <a:buClr>
                <a:srgbClr val="FF0000"/>
              </a:buClr>
              <a:buFont typeface="Wingdings" pitchFamily="2" charset="2"/>
              <a:buChar char="Ø"/>
              <a:defRPr/>
            </a:pPr>
            <a:r>
              <a:rPr lang="de-DE" sz="2200" dirty="0" smtClean="0">
                <a:solidFill>
                  <a:schemeClr val="tx1">
                    <a:lumMod val="50000"/>
                  </a:schemeClr>
                </a:solidFill>
              </a:rPr>
              <a:t>Namenslisten zusätzlich erfassen?</a:t>
            </a:r>
            <a:br>
              <a:rPr lang="de-DE" sz="2200" dirty="0" smtClean="0">
                <a:solidFill>
                  <a:schemeClr val="tx1">
                    <a:lumMod val="50000"/>
                  </a:schemeClr>
                </a:solidFill>
              </a:rPr>
            </a:br>
            <a:r>
              <a:rPr lang="de-DE" sz="2200" dirty="0" smtClean="0">
                <a:solidFill>
                  <a:schemeClr val="tx1">
                    <a:lumMod val="50000"/>
                  </a:schemeClr>
                </a:solidFill>
              </a:rPr>
              <a:t>Das geht kaum für einen 6-Jahres-Zeitraum.</a:t>
            </a:r>
            <a:br>
              <a:rPr lang="de-DE" sz="2200" dirty="0" smtClean="0">
                <a:solidFill>
                  <a:schemeClr val="tx1">
                    <a:lumMod val="50000"/>
                  </a:schemeClr>
                </a:solidFill>
              </a:rPr>
            </a:br>
            <a:r>
              <a:rPr lang="de-DE" sz="2200" dirty="0" smtClean="0">
                <a:solidFill>
                  <a:schemeClr val="tx1">
                    <a:lumMod val="50000"/>
                  </a:schemeClr>
                </a:solidFill>
              </a:rPr>
              <a:t>Wer soll erfasst werden?</a:t>
            </a:r>
          </a:p>
          <a:p>
            <a:pPr marL="457200" lvl="1" indent="-342900">
              <a:spcBef>
                <a:spcPts val="1200"/>
              </a:spcBef>
              <a:buClr>
                <a:srgbClr val="FF0000"/>
              </a:buClr>
              <a:buFont typeface="Wingdings" pitchFamily="2" charset="2"/>
              <a:buChar char="Ø"/>
              <a:defRPr/>
            </a:pPr>
            <a:r>
              <a:rPr lang="de-DE" sz="2200" dirty="0" smtClean="0">
                <a:solidFill>
                  <a:schemeClr val="tx1">
                    <a:lumMod val="50000"/>
                  </a:schemeClr>
                </a:solidFill>
              </a:rPr>
              <a:t>Kodierung verbessern?</a:t>
            </a:r>
          </a:p>
          <a:p>
            <a:pPr marL="457200" lvl="1" indent="-342900">
              <a:spcBef>
                <a:spcPts val="1200"/>
              </a:spcBef>
              <a:buClr>
                <a:srgbClr val="FF0000"/>
              </a:buClr>
              <a:buFont typeface="Wingdings" pitchFamily="2" charset="2"/>
              <a:buChar char="Ø"/>
              <a:defRPr/>
            </a:pPr>
            <a:r>
              <a:rPr lang="de-DE" sz="2200" dirty="0" smtClean="0">
                <a:solidFill>
                  <a:schemeClr val="tx1">
                    <a:lumMod val="50000"/>
                  </a:schemeClr>
                </a:solidFill>
              </a:rPr>
              <a:t>Auf Publikationsanalyse verzichten?</a:t>
            </a:r>
          </a:p>
          <a:p>
            <a:pPr marL="457200" lvl="1" indent="-342900">
              <a:spcBef>
                <a:spcPts val="1200"/>
              </a:spcBef>
              <a:buClr>
                <a:srgbClr val="FF0000"/>
              </a:buClr>
              <a:buFont typeface="Wingdings" pitchFamily="2" charset="2"/>
              <a:buChar char="Ø"/>
              <a:defRPr/>
            </a:pPr>
            <a:r>
              <a:rPr lang="de-DE" sz="2200" dirty="0" smtClean="0">
                <a:solidFill>
                  <a:schemeClr val="tx1">
                    <a:lumMod val="50000"/>
                  </a:schemeClr>
                </a:solidFill>
              </a:rPr>
              <a:t>…</a:t>
            </a:r>
            <a:endParaRPr lang="de-DE" sz="2200" dirty="0">
              <a:solidFill>
                <a:schemeClr val="tx1">
                  <a:lumMod val="50000"/>
                </a:schemeClr>
              </a:solidFill>
            </a:endParaRPr>
          </a:p>
        </p:txBody>
      </p:sp>
    </p:spTree>
    <p:extLst>
      <p:ext uri="{BB962C8B-B14F-4D97-AF65-F5344CB8AC3E}">
        <p14:creationId xmlns:p14="http://schemas.microsoft.com/office/powerpoint/2010/main" val="97223518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smtClean="0"/>
              <a:t>Fragen?</a:t>
            </a:r>
            <a:endParaRPr lang="de-DE" dirty="0"/>
          </a:p>
        </p:txBody>
      </p:sp>
      <p:sp>
        <p:nvSpPr>
          <p:cNvPr id="3" name="Untertitel 2"/>
          <p:cNvSpPr>
            <a:spLocks noGrp="1"/>
          </p:cNvSpPr>
          <p:nvPr>
            <p:ph type="subTitle" idx="1"/>
          </p:nvPr>
        </p:nvSpPr>
        <p:spPr/>
        <p:txBody>
          <a:bodyPr>
            <a:normAutofit fontScale="92500" lnSpcReduction="20000"/>
          </a:bodyPr>
          <a:lstStyle/>
          <a:p>
            <a:r>
              <a:rPr lang="de-DE" dirty="0" smtClean="0"/>
              <a:t>Sonja Berghoff</a:t>
            </a:r>
          </a:p>
          <a:p>
            <a:r>
              <a:rPr lang="de-DE" dirty="0" smtClean="0"/>
              <a:t>sonja.berghoff@che.de </a:t>
            </a:r>
          </a:p>
          <a:p>
            <a:r>
              <a:rPr lang="de-DE" dirty="0" smtClean="0"/>
              <a:t>05241/97 61 29</a:t>
            </a:r>
            <a:endParaRPr lang="de-DE" dirty="0"/>
          </a:p>
        </p:txBody>
      </p:sp>
    </p:spTree>
    <p:extLst>
      <p:ext uri="{BB962C8B-B14F-4D97-AF65-F5344CB8AC3E}">
        <p14:creationId xmlns:p14="http://schemas.microsoft.com/office/powerpoint/2010/main" val="272877717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p:cNvPicPr>
            <a:picLocks noChangeAspect="1"/>
          </p:cNvPicPr>
          <p:nvPr/>
        </p:nvPicPr>
        <p:blipFill>
          <a:blip r:embed="rId3"/>
          <a:stretch>
            <a:fillRect/>
          </a:stretch>
        </p:blipFill>
        <p:spPr>
          <a:xfrm>
            <a:off x="846201" y="1968843"/>
            <a:ext cx="2862922" cy="350210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 name="Titel 1"/>
          <p:cNvSpPr>
            <a:spLocks noGrp="1"/>
          </p:cNvSpPr>
          <p:nvPr>
            <p:ph type="title"/>
          </p:nvPr>
        </p:nvSpPr>
        <p:spPr/>
        <p:txBody>
          <a:bodyPr/>
          <a:lstStyle/>
          <a:p>
            <a:r>
              <a:rPr lang="de-DE" dirty="0" smtClean="0"/>
              <a:t>Ranking im Überblick gedruckt</a:t>
            </a:r>
            <a:endParaRPr lang="de-DE" dirty="0"/>
          </a:p>
        </p:txBody>
      </p:sp>
      <p:sp>
        <p:nvSpPr>
          <p:cNvPr id="3" name="Fußzeilenplatzhalter 2"/>
          <p:cNvSpPr>
            <a:spLocks noGrp="1"/>
          </p:cNvSpPr>
          <p:nvPr>
            <p:ph type="ftr" sz="quarter" idx="11"/>
          </p:nvPr>
        </p:nvSpPr>
        <p:spPr/>
        <p:txBody>
          <a:bodyPr/>
          <a:lstStyle/>
          <a:p>
            <a:r>
              <a:rPr lang="de-DE" smtClean="0"/>
              <a:t>43. Plenarversammlung Bochum 2018</a:t>
            </a:r>
            <a:endParaRPr lang="de-DE" dirty="0"/>
          </a:p>
        </p:txBody>
      </p:sp>
      <p:sp>
        <p:nvSpPr>
          <p:cNvPr id="4" name="Foliennummernplatzhalter 3"/>
          <p:cNvSpPr>
            <a:spLocks noGrp="1"/>
          </p:cNvSpPr>
          <p:nvPr>
            <p:ph type="sldNum" sz="quarter" idx="12"/>
          </p:nvPr>
        </p:nvSpPr>
        <p:spPr/>
        <p:txBody>
          <a:bodyPr/>
          <a:lstStyle/>
          <a:p>
            <a:fld id="{7C329039-338F-40B2-A027-831A715146B1}" type="slidenum">
              <a:rPr lang="de-DE" smtClean="0"/>
              <a:pPr/>
              <a:t>2</a:t>
            </a:fld>
            <a:endParaRPr lang="de-DE" dirty="0"/>
          </a:p>
        </p:txBody>
      </p:sp>
      <p:grpSp>
        <p:nvGrpSpPr>
          <p:cNvPr id="9" name="Gruppieren 8"/>
          <p:cNvGrpSpPr/>
          <p:nvPr/>
        </p:nvGrpSpPr>
        <p:grpSpPr>
          <a:xfrm>
            <a:off x="3719736" y="1734842"/>
            <a:ext cx="5832648" cy="3671810"/>
            <a:chOff x="3719736" y="1734842"/>
            <a:chExt cx="5832648" cy="3671810"/>
          </a:xfrm>
        </p:grpSpPr>
        <p:sp>
          <p:nvSpPr>
            <p:cNvPr id="8" name="Rechteck 7"/>
            <p:cNvSpPr/>
            <p:nvPr/>
          </p:nvSpPr>
          <p:spPr>
            <a:xfrm>
              <a:off x="3719736" y="1734842"/>
              <a:ext cx="5832648" cy="36718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7748" y="1837631"/>
              <a:ext cx="5616624" cy="346623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grpSp>
        <p:nvGrpSpPr>
          <p:cNvPr id="11" name="Gruppieren 10"/>
          <p:cNvGrpSpPr/>
          <p:nvPr/>
        </p:nvGrpSpPr>
        <p:grpSpPr>
          <a:xfrm>
            <a:off x="5303912" y="2636912"/>
            <a:ext cx="6192688" cy="3843088"/>
            <a:chOff x="5303912" y="2636912"/>
            <a:chExt cx="6192688" cy="3843088"/>
          </a:xfrm>
        </p:grpSpPr>
        <p:sp>
          <p:nvSpPr>
            <p:cNvPr id="10" name="Rechteck 9"/>
            <p:cNvSpPr/>
            <p:nvPr/>
          </p:nvSpPr>
          <p:spPr>
            <a:xfrm>
              <a:off x="5303912" y="2636912"/>
              <a:ext cx="6192688" cy="3843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47928" y="2734160"/>
              <a:ext cx="5904656" cy="364859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spTree>
    <p:extLst>
      <p:ext uri="{BB962C8B-B14F-4D97-AF65-F5344CB8AC3E}">
        <p14:creationId xmlns:p14="http://schemas.microsoft.com/office/powerpoint/2010/main" val="6328278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smtClean="0"/>
              <a:t>Online mehr:</a:t>
            </a:r>
            <a:endParaRPr lang="de-DE" dirty="0"/>
          </a:p>
        </p:txBody>
      </p:sp>
      <p:sp>
        <p:nvSpPr>
          <p:cNvPr id="4" name="Fußzeilenplatzhalter 3"/>
          <p:cNvSpPr>
            <a:spLocks noGrp="1"/>
          </p:cNvSpPr>
          <p:nvPr>
            <p:ph type="ftr" sz="quarter" idx="11"/>
          </p:nvPr>
        </p:nvSpPr>
        <p:spPr/>
        <p:txBody>
          <a:bodyPr/>
          <a:lstStyle/>
          <a:p>
            <a:r>
              <a:rPr lang="de-DE" smtClean="0"/>
              <a:t>43. Plenarversammlung Bochum 2018</a:t>
            </a:r>
            <a:endParaRPr lang="de-DE" dirty="0"/>
          </a:p>
        </p:txBody>
      </p:sp>
      <p:sp>
        <p:nvSpPr>
          <p:cNvPr id="5" name="Foliennummernplatzhalter 4"/>
          <p:cNvSpPr>
            <a:spLocks noGrp="1"/>
          </p:cNvSpPr>
          <p:nvPr>
            <p:ph type="sldNum" sz="quarter" idx="12"/>
          </p:nvPr>
        </p:nvSpPr>
        <p:spPr/>
        <p:txBody>
          <a:bodyPr/>
          <a:lstStyle/>
          <a:p>
            <a:fld id="{7C329039-338F-40B2-A027-831A715146B1}" type="slidenum">
              <a:rPr lang="de-DE" smtClean="0"/>
              <a:pPr/>
              <a:t>3</a:t>
            </a:fld>
            <a:endParaRPr lang="de-DE" dirty="0"/>
          </a:p>
        </p:txBody>
      </p:sp>
      <p:sp>
        <p:nvSpPr>
          <p:cNvPr id="9" name="Rechteck 8"/>
          <p:cNvSpPr/>
          <p:nvPr/>
        </p:nvSpPr>
        <p:spPr>
          <a:xfrm>
            <a:off x="839416" y="1772816"/>
            <a:ext cx="3600400" cy="4707184"/>
          </a:xfrm>
          <a:prstGeom prst="rect">
            <a:avLst/>
          </a:prstGeom>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1"/>
            <a:r>
              <a:rPr lang="de-DE" sz="2000" dirty="0" smtClean="0">
                <a:solidFill>
                  <a:schemeClr val="tx1">
                    <a:lumMod val="75000"/>
                  </a:schemeClr>
                </a:solidFill>
              </a:rPr>
              <a:t>Daten zu:</a:t>
            </a:r>
          </a:p>
          <a:p>
            <a:pPr algn="ctr"/>
            <a:endParaRPr lang="de-DE" sz="2000" dirty="0" smtClean="0">
              <a:solidFill>
                <a:schemeClr val="tx1">
                  <a:lumMod val="75000"/>
                </a:schemeClr>
              </a:solidFill>
            </a:endParaRPr>
          </a:p>
          <a:p>
            <a:pPr marL="742950" lvl="1" indent="-285750">
              <a:buFont typeface="Wingdings" panose="05000000000000000000" pitchFamily="2" charset="2"/>
              <a:buChar char="Ø"/>
            </a:pPr>
            <a:r>
              <a:rPr lang="de-DE" sz="2000" dirty="0" smtClean="0">
                <a:solidFill>
                  <a:schemeClr val="tx1">
                    <a:lumMod val="75000"/>
                  </a:schemeClr>
                </a:solidFill>
              </a:rPr>
              <a:t>Hochschulorten</a:t>
            </a:r>
          </a:p>
          <a:p>
            <a:pPr marL="742950" lvl="1" indent="-285750">
              <a:buFont typeface="Wingdings" panose="05000000000000000000" pitchFamily="2" charset="2"/>
              <a:buChar char="Ø"/>
            </a:pPr>
            <a:r>
              <a:rPr lang="de-DE" sz="2000" dirty="0" smtClean="0">
                <a:solidFill>
                  <a:schemeClr val="tx1">
                    <a:lumMod val="75000"/>
                  </a:schemeClr>
                </a:solidFill>
              </a:rPr>
              <a:t>Hochschulen</a:t>
            </a:r>
          </a:p>
          <a:p>
            <a:pPr marL="742950" lvl="1" indent="-285750">
              <a:buFont typeface="Wingdings" panose="05000000000000000000" pitchFamily="2" charset="2"/>
              <a:buChar char="Ø"/>
            </a:pPr>
            <a:r>
              <a:rPr lang="de-DE" sz="2000" dirty="0" smtClean="0">
                <a:solidFill>
                  <a:schemeClr val="tx1">
                    <a:lumMod val="75000"/>
                  </a:schemeClr>
                </a:solidFill>
              </a:rPr>
              <a:t>Fachbereichen</a:t>
            </a:r>
          </a:p>
          <a:p>
            <a:pPr marL="742950" lvl="1" indent="-285750">
              <a:buFont typeface="Wingdings" panose="05000000000000000000" pitchFamily="2" charset="2"/>
              <a:buChar char="Ø"/>
            </a:pPr>
            <a:r>
              <a:rPr lang="de-DE" sz="2000" dirty="0" smtClean="0">
                <a:solidFill>
                  <a:schemeClr val="tx1">
                    <a:lumMod val="75000"/>
                  </a:schemeClr>
                </a:solidFill>
              </a:rPr>
              <a:t>Studiengängen</a:t>
            </a:r>
          </a:p>
          <a:p>
            <a:pPr algn="ctr"/>
            <a:endParaRPr lang="de-DE" sz="2000" dirty="0">
              <a:solidFill>
                <a:schemeClr val="tx1">
                  <a:lumMod val="75000"/>
                </a:schemeClr>
              </a:solidFill>
            </a:endParaRPr>
          </a:p>
          <a:p>
            <a:pPr algn="ctr"/>
            <a:r>
              <a:rPr lang="de-DE" sz="2000" dirty="0" smtClean="0">
                <a:solidFill>
                  <a:schemeClr val="tx1">
                    <a:lumMod val="75000"/>
                  </a:schemeClr>
                </a:solidFill>
              </a:rPr>
              <a:t>Beschreibende, quantitative und qualitative Daten mit und ohne vertikale Vergleiche</a:t>
            </a:r>
            <a:endParaRPr lang="de-DE" sz="2000" dirty="0">
              <a:solidFill>
                <a:schemeClr val="tx1">
                  <a:lumMod val="75000"/>
                </a:schemeClr>
              </a:solidFill>
            </a:endParaRPr>
          </a:p>
        </p:txBody>
      </p:sp>
      <p:grpSp>
        <p:nvGrpSpPr>
          <p:cNvPr id="7" name="Gruppieren 6"/>
          <p:cNvGrpSpPr/>
          <p:nvPr/>
        </p:nvGrpSpPr>
        <p:grpSpPr>
          <a:xfrm>
            <a:off x="4728033" y="49425"/>
            <a:ext cx="6359310" cy="6671408"/>
            <a:chOff x="4653891" y="49425"/>
            <a:chExt cx="6359310" cy="6671408"/>
          </a:xfrm>
        </p:grpSpPr>
        <p:pic>
          <p:nvPicPr>
            <p:cNvPr id="2" name="Grafik 1"/>
            <p:cNvPicPr>
              <a:picLocks noChangeAspect="1"/>
            </p:cNvPicPr>
            <p:nvPr/>
          </p:nvPicPr>
          <p:blipFill rotWithShape="1">
            <a:blip r:embed="rId3">
              <a:extLst>
                <a:ext uri="{28A0092B-C50C-407E-A947-70E740481C1C}">
                  <a14:useLocalDpi xmlns:a14="http://schemas.microsoft.com/office/drawing/2010/main" val="0"/>
                </a:ext>
              </a:extLst>
            </a:blip>
            <a:srcRect b="38378"/>
            <a:stretch/>
          </p:blipFill>
          <p:spPr>
            <a:xfrm>
              <a:off x="4678605" y="49425"/>
              <a:ext cx="6334596" cy="5509868"/>
            </a:xfrm>
            <a:prstGeom prst="rect">
              <a:avLst/>
            </a:prstGeom>
          </p:spPr>
        </p:pic>
        <p:pic>
          <p:nvPicPr>
            <p:cNvPr id="10" name="Grafik 9"/>
            <p:cNvPicPr>
              <a:picLocks noChangeAspect="1"/>
            </p:cNvPicPr>
            <p:nvPr/>
          </p:nvPicPr>
          <p:blipFill rotWithShape="1">
            <a:blip r:embed="rId3">
              <a:extLst>
                <a:ext uri="{28A0092B-C50C-407E-A947-70E740481C1C}">
                  <a14:useLocalDpi xmlns:a14="http://schemas.microsoft.com/office/drawing/2010/main" val="0"/>
                </a:ext>
              </a:extLst>
            </a:blip>
            <a:srcRect t="86426"/>
            <a:stretch/>
          </p:blipFill>
          <p:spPr>
            <a:xfrm>
              <a:off x="4653891" y="5503640"/>
              <a:ext cx="6352958" cy="1217193"/>
            </a:xfrm>
            <a:prstGeom prst="rect">
              <a:avLst/>
            </a:prstGeom>
          </p:spPr>
        </p:pic>
        <p:sp>
          <p:nvSpPr>
            <p:cNvPr id="3" name="Rechteck 2"/>
            <p:cNvSpPr/>
            <p:nvPr/>
          </p:nvSpPr>
          <p:spPr>
            <a:xfrm>
              <a:off x="8773297" y="3492843"/>
              <a:ext cx="2233552" cy="20107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426638679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stretch>
            <a:fillRect/>
          </a:stretch>
        </p:blipFill>
        <p:spPr>
          <a:xfrm>
            <a:off x="522913" y="122309"/>
            <a:ext cx="5868122" cy="6357691"/>
          </a:xfrm>
          <a:prstGeom prst="rect">
            <a:avLst/>
          </a:prstGeom>
        </p:spPr>
      </p:pic>
      <p:sp>
        <p:nvSpPr>
          <p:cNvPr id="3" name="Fußzeilenplatzhalter 2"/>
          <p:cNvSpPr>
            <a:spLocks noGrp="1"/>
          </p:cNvSpPr>
          <p:nvPr>
            <p:ph type="ftr" sz="quarter" idx="11"/>
          </p:nvPr>
        </p:nvSpPr>
        <p:spPr/>
        <p:txBody>
          <a:bodyPr/>
          <a:lstStyle/>
          <a:p>
            <a:r>
              <a:rPr lang="de-DE" smtClean="0"/>
              <a:t>43. Plenarversammlung Bochum 2018</a:t>
            </a:r>
            <a:endParaRPr lang="de-DE" dirty="0"/>
          </a:p>
        </p:txBody>
      </p:sp>
      <p:sp>
        <p:nvSpPr>
          <p:cNvPr id="4" name="Foliennummernplatzhalter 3"/>
          <p:cNvSpPr>
            <a:spLocks noGrp="1"/>
          </p:cNvSpPr>
          <p:nvPr>
            <p:ph type="sldNum" sz="quarter" idx="12"/>
          </p:nvPr>
        </p:nvSpPr>
        <p:spPr/>
        <p:txBody>
          <a:bodyPr/>
          <a:lstStyle/>
          <a:p>
            <a:fld id="{7C329039-338F-40B2-A027-831A715146B1}" type="slidenum">
              <a:rPr lang="de-DE" smtClean="0"/>
              <a:pPr/>
              <a:t>4</a:t>
            </a:fld>
            <a:endParaRPr lang="de-DE" dirty="0"/>
          </a:p>
        </p:txBody>
      </p:sp>
      <p:sp>
        <p:nvSpPr>
          <p:cNvPr id="6" name="Rechteck 5"/>
          <p:cNvSpPr/>
          <p:nvPr/>
        </p:nvSpPr>
        <p:spPr>
          <a:xfrm>
            <a:off x="7680176" y="1687298"/>
            <a:ext cx="3600400" cy="4707184"/>
          </a:xfrm>
          <a:prstGeom prst="rect">
            <a:avLst/>
          </a:prstGeom>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457200" lvl="2"/>
            <a:r>
              <a:rPr lang="de-DE" sz="2400" dirty="0" smtClean="0">
                <a:solidFill>
                  <a:schemeClr val="tx1">
                    <a:lumMod val="75000"/>
                  </a:schemeClr>
                </a:solidFill>
              </a:rPr>
              <a:t>Individuell gesteuert durch den Nutzer:</a:t>
            </a:r>
          </a:p>
          <a:p>
            <a:pPr marL="457200" lvl="2"/>
            <a:endParaRPr lang="de-DE" sz="2400" dirty="0">
              <a:solidFill>
                <a:schemeClr val="tx1">
                  <a:lumMod val="75000"/>
                </a:schemeClr>
              </a:solidFill>
            </a:endParaRPr>
          </a:p>
          <a:p>
            <a:pPr marL="457200" lvl="2">
              <a:buFont typeface="Wingdings" panose="05000000000000000000" pitchFamily="2" charset="2"/>
              <a:buChar char="Ø"/>
            </a:pPr>
            <a:r>
              <a:rPr lang="de-DE" sz="2400" dirty="0" smtClean="0">
                <a:solidFill>
                  <a:schemeClr val="tx1">
                    <a:lumMod val="75000"/>
                  </a:schemeClr>
                </a:solidFill>
              </a:rPr>
              <a:t>Fachauswahl</a:t>
            </a:r>
          </a:p>
          <a:p>
            <a:pPr marL="457200" lvl="2">
              <a:buFont typeface="Wingdings" panose="05000000000000000000" pitchFamily="2" charset="2"/>
              <a:buChar char="Ø"/>
            </a:pPr>
            <a:r>
              <a:rPr lang="de-DE" sz="2400" dirty="0" err="1" smtClean="0">
                <a:solidFill>
                  <a:schemeClr val="tx1">
                    <a:lumMod val="75000"/>
                  </a:schemeClr>
                </a:solidFill>
              </a:rPr>
              <a:t>Indikatorenauswahl</a:t>
            </a:r>
            <a:endParaRPr lang="de-DE" sz="2400" dirty="0" smtClean="0">
              <a:solidFill>
                <a:schemeClr val="tx1">
                  <a:lumMod val="75000"/>
                </a:schemeClr>
              </a:solidFill>
            </a:endParaRPr>
          </a:p>
          <a:p>
            <a:pPr marL="457200" lvl="2">
              <a:buFont typeface="Wingdings" panose="05000000000000000000" pitchFamily="2" charset="2"/>
              <a:buChar char="Ø"/>
            </a:pPr>
            <a:r>
              <a:rPr lang="de-DE" sz="2400" dirty="0" smtClean="0">
                <a:solidFill>
                  <a:schemeClr val="tx1">
                    <a:lumMod val="75000"/>
                  </a:schemeClr>
                </a:solidFill>
              </a:rPr>
              <a:t>Sortierung</a:t>
            </a:r>
          </a:p>
          <a:p>
            <a:pPr marL="457200" lvl="2">
              <a:buFont typeface="Wingdings" panose="05000000000000000000" pitchFamily="2" charset="2"/>
              <a:buChar char="Ø"/>
            </a:pPr>
            <a:r>
              <a:rPr lang="de-DE" sz="2400" dirty="0" smtClean="0">
                <a:solidFill>
                  <a:schemeClr val="tx1">
                    <a:lumMod val="75000"/>
                  </a:schemeClr>
                </a:solidFill>
              </a:rPr>
              <a:t>Werteanzeige</a:t>
            </a:r>
          </a:p>
        </p:txBody>
      </p:sp>
      <p:pic>
        <p:nvPicPr>
          <p:cNvPr id="8" name="Grafik 7"/>
          <p:cNvPicPr>
            <a:picLocks noChangeAspect="1"/>
          </p:cNvPicPr>
          <p:nvPr/>
        </p:nvPicPr>
        <p:blipFill rotWithShape="1">
          <a:blip r:embed="rId3"/>
          <a:srcRect t="2661"/>
          <a:stretch/>
        </p:blipFill>
        <p:spPr>
          <a:xfrm>
            <a:off x="5281388" y="87078"/>
            <a:ext cx="2527788" cy="6675506"/>
          </a:xfrm>
          <a:prstGeom prst="rect">
            <a:avLst/>
          </a:prstGeom>
        </p:spPr>
      </p:pic>
      <p:pic>
        <p:nvPicPr>
          <p:cNvPr id="9" name="Grafik 8"/>
          <p:cNvPicPr>
            <a:picLocks noChangeAspect="1"/>
          </p:cNvPicPr>
          <p:nvPr/>
        </p:nvPicPr>
        <p:blipFill>
          <a:blip r:embed="rId4"/>
          <a:stretch>
            <a:fillRect/>
          </a:stretch>
        </p:blipFill>
        <p:spPr>
          <a:xfrm>
            <a:off x="2852653" y="1193074"/>
            <a:ext cx="1842870" cy="1314178"/>
          </a:xfrm>
          <a:prstGeom prst="rect">
            <a:avLst/>
          </a:prstGeom>
        </p:spPr>
      </p:pic>
    </p:spTree>
    <p:extLst>
      <p:ext uri="{BB962C8B-B14F-4D97-AF65-F5344CB8AC3E}">
        <p14:creationId xmlns:p14="http://schemas.microsoft.com/office/powerpoint/2010/main" val="1520414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de-DE" dirty="0" smtClean="0"/>
              <a:t>Details zu Fachbereichen und Studiengängen</a:t>
            </a:r>
            <a:endParaRPr lang="de-DE" dirty="0"/>
          </a:p>
        </p:txBody>
      </p:sp>
      <p:sp>
        <p:nvSpPr>
          <p:cNvPr id="3" name="Fußzeilenplatzhalter 2"/>
          <p:cNvSpPr>
            <a:spLocks noGrp="1"/>
          </p:cNvSpPr>
          <p:nvPr>
            <p:ph type="ftr" sz="quarter" idx="11"/>
          </p:nvPr>
        </p:nvSpPr>
        <p:spPr/>
        <p:txBody>
          <a:bodyPr/>
          <a:lstStyle/>
          <a:p>
            <a:r>
              <a:rPr lang="de-DE" smtClean="0"/>
              <a:t>43. Plenarversammlung Bochum 2018</a:t>
            </a:r>
            <a:endParaRPr lang="de-DE" dirty="0"/>
          </a:p>
        </p:txBody>
      </p:sp>
      <p:sp>
        <p:nvSpPr>
          <p:cNvPr id="4" name="Foliennummernplatzhalter 3"/>
          <p:cNvSpPr>
            <a:spLocks noGrp="1"/>
          </p:cNvSpPr>
          <p:nvPr>
            <p:ph type="sldNum" sz="quarter" idx="12"/>
          </p:nvPr>
        </p:nvSpPr>
        <p:spPr/>
        <p:txBody>
          <a:bodyPr/>
          <a:lstStyle/>
          <a:p>
            <a:fld id="{7C329039-338F-40B2-A027-831A715146B1}" type="slidenum">
              <a:rPr lang="de-DE" smtClean="0"/>
              <a:pPr/>
              <a:t>5</a:t>
            </a:fld>
            <a:endParaRPr lang="de-DE" dirty="0"/>
          </a:p>
        </p:txBody>
      </p:sp>
      <p:pic>
        <p:nvPicPr>
          <p:cNvPr id="6" name="Grafik 5"/>
          <p:cNvPicPr>
            <a:picLocks noChangeAspect="1"/>
          </p:cNvPicPr>
          <p:nvPr/>
        </p:nvPicPr>
        <p:blipFill>
          <a:blip r:embed="rId2"/>
          <a:stretch>
            <a:fillRect/>
          </a:stretch>
        </p:blipFill>
        <p:spPr>
          <a:xfrm>
            <a:off x="839416" y="1925521"/>
            <a:ext cx="5180919" cy="4417951"/>
          </a:xfrm>
          <a:prstGeom prst="rect">
            <a:avLst/>
          </a:prstGeom>
          <a:ln>
            <a:noFill/>
          </a:ln>
          <a:effectLst>
            <a:outerShdw blurRad="292100" dist="139700" dir="2700000" algn="tl" rotWithShape="0">
              <a:srgbClr val="333333">
                <a:alpha val="65000"/>
              </a:srgbClr>
            </a:outerShdw>
          </a:effectLst>
        </p:spPr>
      </p:pic>
      <p:pic>
        <p:nvPicPr>
          <p:cNvPr id="7" name="Grafik 6"/>
          <p:cNvPicPr>
            <a:picLocks noChangeAspect="1"/>
          </p:cNvPicPr>
          <p:nvPr/>
        </p:nvPicPr>
        <p:blipFill>
          <a:blip r:embed="rId3"/>
          <a:stretch>
            <a:fillRect/>
          </a:stretch>
        </p:blipFill>
        <p:spPr>
          <a:xfrm>
            <a:off x="6338610" y="1589838"/>
            <a:ext cx="5505232" cy="49330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9352416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839416" y="1798736"/>
            <a:ext cx="5116052" cy="3806798"/>
          </a:xfrm>
          <a:prstGeom prst="rect">
            <a:avLst/>
          </a:prstGeom>
        </p:spPr>
      </p:pic>
      <p:pic>
        <p:nvPicPr>
          <p:cNvPr id="5" name="Grafik 4"/>
          <p:cNvPicPr>
            <a:picLocks noChangeAspect="1"/>
          </p:cNvPicPr>
          <p:nvPr/>
        </p:nvPicPr>
        <p:blipFill>
          <a:blip r:embed="rId3"/>
          <a:stretch>
            <a:fillRect/>
          </a:stretch>
        </p:blipFill>
        <p:spPr>
          <a:xfrm>
            <a:off x="6240016" y="1798736"/>
            <a:ext cx="5194313" cy="3551729"/>
          </a:xfrm>
          <a:prstGeom prst="rect">
            <a:avLst/>
          </a:prstGeom>
        </p:spPr>
      </p:pic>
      <p:sp>
        <p:nvSpPr>
          <p:cNvPr id="20" name="Rechteck 19"/>
          <p:cNvSpPr/>
          <p:nvPr/>
        </p:nvSpPr>
        <p:spPr>
          <a:xfrm>
            <a:off x="839415" y="5590606"/>
            <a:ext cx="10594913" cy="94480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itel 6"/>
          <p:cNvSpPr>
            <a:spLocks noGrp="1"/>
          </p:cNvSpPr>
          <p:nvPr>
            <p:ph type="title"/>
          </p:nvPr>
        </p:nvSpPr>
        <p:spPr/>
        <p:txBody>
          <a:bodyPr/>
          <a:lstStyle/>
          <a:p>
            <a:r>
              <a:rPr lang="de-DE" dirty="0"/>
              <a:t>Daten unterschiedlicher Herkunft</a:t>
            </a:r>
          </a:p>
        </p:txBody>
      </p:sp>
      <p:sp>
        <p:nvSpPr>
          <p:cNvPr id="3" name="Fußzeilenplatzhalter 2"/>
          <p:cNvSpPr>
            <a:spLocks noGrp="1"/>
          </p:cNvSpPr>
          <p:nvPr>
            <p:ph type="ftr" sz="quarter" idx="11"/>
          </p:nvPr>
        </p:nvSpPr>
        <p:spPr/>
        <p:txBody>
          <a:bodyPr/>
          <a:lstStyle/>
          <a:p>
            <a:r>
              <a:rPr lang="de-DE" smtClean="0"/>
              <a:t>43. Plenarversammlung Bochum 2018</a:t>
            </a:r>
            <a:endParaRPr lang="de-DE" dirty="0"/>
          </a:p>
        </p:txBody>
      </p:sp>
      <p:sp>
        <p:nvSpPr>
          <p:cNvPr id="4" name="Foliennummernplatzhalter 3"/>
          <p:cNvSpPr>
            <a:spLocks noGrp="1"/>
          </p:cNvSpPr>
          <p:nvPr>
            <p:ph type="sldNum" sz="quarter" idx="12"/>
          </p:nvPr>
        </p:nvSpPr>
        <p:spPr/>
        <p:txBody>
          <a:bodyPr/>
          <a:lstStyle/>
          <a:p>
            <a:fld id="{7C329039-338F-40B2-A027-831A715146B1}" type="slidenum">
              <a:rPr lang="de-DE" smtClean="0"/>
              <a:pPr/>
              <a:t>6</a:t>
            </a:fld>
            <a:endParaRPr lang="de-DE" dirty="0"/>
          </a:p>
        </p:txBody>
      </p:sp>
      <p:sp>
        <p:nvSpPr>
          <p:cNvPr id="10" name="Rechteck 9"/>
          <p:cNvSpPr/>
          <p:nvPr/>
        </p:nvSpPr>
        <p:spPr>
          <a:xfrm>
            <a:off x="839416" y="2097744"/>
            <a:ext cx="5116052" cy="3444070"/>
          </a:xfrm>
          <a:prstGeom prst="rect">
            <a:avLst/>
          </a:prstGeom>
          <a:solidFill>
            <a:srgbClr val="00B0F0">
              <a:alpha val="2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p:cNvSpPr/>
          <p:nvPr/>
        </p:nvSpPr>
        <p:spPr>
          <a:xfrm>
            <a:off x="6240015" y="2088513"/>
            <a:ext cx="5102239" cy="3298896"/>
          </a:xfrm>
          <a:prstGeom prst="rect">
            <a:avLst/>
          </a:prstGeom>
          <a:solidFill>
            <a:srgbClr val="92D050">
              <a:alpha val="2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p:cNvSpPr/>
          <p:nvPr/>
        </p:nvSpPr>
        <p:spPr>
          <a:xfrm>
            <a:off x="839414" y="5625838"/>
            <a:ext cx="468000" cy="360000"/>
          </a:xfrm>
          <a:prstGeom prst="rect">
            <a:avLst/>
          </a:prstGeom>
          <a:solidFill>
            <a:srgbClr val="00B0F0">
              <a:alpha val="2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p:cNvSpPr/>
          <p:nvPr/>
        </p:nvSpPr>
        <p:spPr>
          <a:xfrm>
            <a:off x="6240015" y="5625838"/>
            <a:ext cx="468000" cy="360000"/>
          </a:xfrm>
          <a:prstGeom prst="rect">
            <a:avLst/>
          </a:prstGeom>
          <a:solidFill>
            <a:srgbClr val="92D050">
              <a:alpha val="2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p:cNvSpPr txBox="1"/>
          <p:nvPr/>
        </p:nvSpPr>
        <p:spPr>
          <a:xfrm>
            <a:off x="1415478" y="5621152"/>
            <a:ext cx="3659976" cy="369332"/>
          </a:xfrm>
          <a:prstGeom prst="rect">
            <a:avLst/>
          </a:prstGeom>
          <a:noFill/>
        </p:spPr>
        <p:txBody>
          <a:bodyPr wrap="none" rtlCol="0">
            <a:spAutoFit/>
          </a:bodyPr>
          <a:lstStyle/>
          <a:p>
            <a:r>
              <a:rPr lang="de-DE" dirty="0" smtClean="0">
                <a:solidFill>
                  <a:schemeClr val="tx1">
                    <a:lumMod val="50000"/>
                  </a:schemeClr>
                </a:solidFill>
              </a:rPr>
              <a:t>CHE Befragung der Fachbereiche</a:t>
            </a:r>
            <a:endParaRPr lang="de-DE" dirty="0">
              <a:solidFill>
                <a:schemeClr val="tx1">
                  <a:lumMod val="50000"/>
                </a:schemeClr>
              </a:solidFill>
            </a:endParaRPr>
          </a:p>
        </p:txBody>
      </p:sp>
      <p:sp>
        <p:nvSpPr>
          <p:cNvPr id="19" name="Textfeld 18"/>
          <p:cNvSpPr txBox="1"/>
          <p:nvPr/>
        </p:nvSpPr>
        <p:spPr>
          <a:xfrm>
            <a:off x="6797430" y="5628349"/>
            <a:ext cx="3634328" cy="369332"/>
          </a:xfrm>
          <a:prstGeom prst="rect">
            <a:avLst/>
          </a:prstGeom>
          <a:noFill/>
        </p:spPr>
        <p:txBody>
          <a:bodyPr wrap="none" rtlCol="0">
            <a:spAutoFit/>
          </a:bodyPr>
          <a:lstStyle/>
          <a:p>
            <a:r>
              <a:rPr lang="de-DE" dirty="0" smtClean="0">
                <a:solidFill>
                  <a:schemeClr val="tx1">
                    <a:lumMod val="50000"/>
                  </a:schemeClr>
                </a:solidFill>
              </a:rPr>
              <a:t>CHE Befragung der Studierenden</a:t>
            </a:r>
            <a:endParaRPr lang="de-DE" dirty="0">
              <a:solidFill>
                <a:schemeClr val="tx1">
                  <a:lumMod val="50000"/>
                </a:schemeClr>
              </a:solidFill>
            </a:endParaRPr>
          </a:p>
        </p:txBody>
      </p:sp>
      <p:sp>
        <p:nvSpPr>
          <p:cNvPr id="21" name="Rechteck 20"/>
          <p:cNvSpPr/>
          <p:nvPr/>
        </p:nvSpPr>
        <p:spPr>
          <a:xfrm>
            <a:off x="839415" y="2923039"/>
            <a:ext cx="5116052" cy="563085"/>
          </a:xfrm>
          <a:prstGeom prst="rect">
            <a:avLst/>
          </a:prstGeom>
          <a:solidFill>
            <a:schemeClr val="tx2">
              <a:lumMod val="60000"/>
              <a:lumOff val="40000"/>
              <a:alpha val="2117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p:cNvSpPr/>
          <p:nvPr/>
        </p:nvSpPr>
        <p:spPr>
          <a:xfrm>
            <a:off x="839414" y="6066724"/>
            <a:ext cx="468000" cy="360000"/>
          </a:xfrm>
          <a:prstGeom prst="rect">
            <a:avLst/>
          </a:prstGeom>
          <a:solidFill>
            <a:schemeClr val="tx2">
              <a:lumMod val="60000"/>
              <a:lumOff val="40000"/>
              <a:alpha val="2117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p:cNvSpPr txBox="1"/>
          <p:nvPr/>
        </p:nvSpPr>
        <p:spPr>
          <a:xfrm>
            <a:off x="1415478" y="6066724"/>
            <a:ext cx="2403222" cy="369332"/>
          </a:xfrm>
          <a:prstGeom prst="rect">
            <a:avLst/>
          </a:prstGeom>
          <a:noFill/>
        </p:spPr>
        <p:txBody>
          <a:bodyPr wrap="none" rtlCol="0">
            <a:spAutoFit/>
          </a:bodyPr>
          <a:lstStyle/>
          <a:p>
            <a:r>
              <a:rPr lang="de-DE" dirty="0" smtClean="0">
                <a:solidFill>
                  <a:schemeClr val="tx1">
                    <a:lumMod val="50000"/>
                  </a:schemeClr>
                </a:solidFill>
              </a:rPr>
              <a:t>Externe Datenquellen</a:t>
            </a:r>
            <a:endParaRPr lang="de-DE" dirty="0">
              <a:solidFill>
                <a:schemeClr val="tx1">
                  <a:lumMod val="50000"/>
                </a:schemeClr>
              </a:solidFill>
            </a:endParaRPr>
          </a:p>
        </p:txBody>
      </p:sp>
      <p:sp>
        <p:nvSpPr>
          <p:cNvPr id="24" name="Rechteck 23"/>
          <p:cNvSpPr/>
          <p:nvPr/>
        </p:nvSpPr>
        <p:spPr>
          <a:xfrm>
            <a:off x="844034" y="5286021"/>
            <a:ext cx="5116052" cy="255194"/>
          </a:xfrm>
          <a:prstGeom prst="rect">
            <a:avLst/>
          </a:prstGeom>
          <a:solidFill>
            <a:schemeClr val="tx2">
              <a:lumMod val="60000"/>
              <a:lumOff val="40000"/>
              <a:alpha val="2117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186078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6" grpId="0" animBg="1"/>
      <p:bldP spid="18" grpId="0"/>
      <p:bldP spid="19" grpId="0"/>
      <p:bldP spid="21" grpId="0" animBg="1"/>
      <p:bldP spid="22" grpId="0" animBg="1"/>
      <p:bldP spid="23" grpId="0"/>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Studierendenbefragung: </a:t>
            </a:r>
            <a:br>
              <a:rPr lang="de-DE" dirty="0" smtClean="0"/>
            </a:br>
            <a:r>
              <a:rPr lang="de-DE" dirty="0" smtClean="0"/>
              <a:t>Bedeutung </a:t>
            </a:r>
            <a:r>
              <a:rPr lang="de-DE" dirty="0"/>
              <a:t>für das CHE Ranking</a:t>
            </a:r>
          </a:p>
        </p:txBody>
      </p:sp>
      <p:sp>
        <p:nvSpPr>
          <p:cNvPr id="4" name="Foliennummernplatzhalter 3"/>
          <p:cNvSpPr>
            <a:spLocks noGrp="1"/>
          </p:cNvSpPr>
          <p:nvPr>
            <p:ph type="sldNum" sz="quarter" idx="12"/>
          </p:nvPr>
        </p:nvSpPr>
        <p:spPr/>
        <p:txBody>
          <a:bodyPr/>
          <a:lstStyle/>
          <a:p>
            <a:fld id="{7C329039-338F-40B2-A027-831A715146B1}" type="slidenum">
              <a:rPr lang="de-DE" smtClean="0">
                <a:solidFill>
                  <a:srgbClr val="D8D8D8">
                    <a:lumMod val="25000"/>
                  </a:srgbClr>
                </a:solidFill>
              </a:rPr>
              <a:pPr/>
              <a:t>7</a:t>
            </a:fld>
            <a:endParaRPr lang="de-DE" dirty="0">
              <a:solidFill>
                <a:srgbClr val="D8D8D8">
                  <a:lumMod val="25000"/>
                </a:srgbClr>
              </a:solidFill>
            </a:endParaRPr>
          </a:p>
        </p:txBody>
      </p:sp>
      <p:sp>
        <p:nvSpPr>
          <p:cNvPr id="8" name="Rectangle 3"/>
          <p:cNvSpPr txBox="1">
            <a:spLocks noChangeArrowheads="1"/>
          </p:cNvSpPr>
          <p:nvPr/>
        </p:nvSpPr>
        <p:spPr>
          <a:xfrm>
            <a:off x="5635587" y="1910974"/>
            <a:ext cx="3556757" cy="1938992"/>
          </a:xfrm>
          <a:prstGeom prst="rect">
            <a:avLst/>
          </a:prstGeom>
          <a:solidFill>
            <a:schemeClr val="bg2"/>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400050" lvl="2">
              <a:buClr>
                <a:srgbClr val="E30613"/>
              </a:buClr>
              <a:buFont typeface="Wingdings" pitchFamily="2" charset="2"/>
              <a:buChar char="Ø"/>
            </a:pPr>
            <a:r>
              <a:rPr lang="de-DE" sz="2000" dirty="0" smtClean="0">
                <a:solidFill>
                  <a:srgbClr val="999999">
                    <a:lumMod val="50000"/>
                  </a:srgbClr>
                </a:solidFill>
              </a:rPr>
              <a:t>Insgesamt ca. die Hälfte der Indikatoren sind Studierendenurteile, im Bereich Studium und Lehre sowie Ausstattung nahezu ausschließlich.</a:t>
            </a:r>
            <a:endParaRPr lang="de-DE" sz="2000" dirty="0">
              <a:solidFill>
                <a:srgbClr val="999999">
                  <a:lumMod val="50000"/>
                </a:srgbClr>
              </a:solidFill>
            </a:endParaRPr>
          </a:p>
        </p:txBody>
      </p:sp>
      <p:pic>
        <p:nvPicPr>
          <p:cNvPr id="5" name="Grafik 4"/>
          <p:cNvPicPr>
            <a:picLocks noChangeAspect="1"/>
          </p:cNvPicPr>
          <p:nvPr/>
        </p:nvPicPr>
        <p:blipFill rotWithShape="1">
          <a:blip r:embed="rId3"/>
          <a:srcRect t="-1" r="3323" b="62951"/>
          <a:stretch/>
        </p:blipFill>
        <p:spPr>
          <a:xfrm>
            <a:off x="7063034" y="3569396"/>
            <a:ext cx="2368098" cy="3103375"/>
          </a:xfrm>
          <a:prstGeom prst="rect">
            <a:avLst/>
          </a:prstGeom>
        </p:spPr>
      </p:pic>
      <p:pic>
        <p:nvPicPr>
          <p:cNvPr id="7" name="Grafik 6"/>
          <p:cNvPicPr>
            <a:picLocks noChangeAspect="1"/>
          </p:cNvPicPr>
          <p:nvPr/>
        </p:nvPicPr>
        <p:blipFill>
          <a:blip r:embed="rId4"/>
          <a:stretch>
            <a:fillRect/>
          </a:stretch>
        </p:blipFill>
        <p:spPr>
          <a:xfrm>
            <a:off x="767408" y="3267869"/>
            <a:ext cx="4506403" cy="1622305"/>
          </a:xfrm>
          <a:prstGeom prst="rect">
            <a:avLst/>
          </a:prstGeom>
        </p:spPr>
      </p:pic>
      <p:sp>
        <p:nvSpPr>
          <p:cNvPr id="9" name="Rectangle 3"/>
          <p:cNvSpPr txBox="1">
            <a:spLocks noChangeArrowheads="1"/>
          </p:cNvSpPr>
          <p:nvPr/>
        </p:nvSpPr>
        <p:spPr>
          <a:xfrm>
            <a:off x="838333" y="1953586"/>
            <a:ext cx="4464496" cy="1015663"/>
          </a:xfrm>
          <a:prstGeom prst="rect">
            <a:avLst/>
          </a:prstGeom>
          <a:solidFill>
            <a:schemeClr val="bg2"/>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400050" lvl="2">
              <a:buClr>
                <a:srgbClr val="E30613"/>
              </a:buClr>
              <a:buFont typeface="Wingdings" pitchFamily="2" charset="2"/>
              <a:buChar char="Ø"/>
            </a:pPr>
            <a:r>
              <a:rPr lang="de-DE" sz="2000" dirty="0" smtClean="0">
                <a:solidFill>
                  <a:srgbClr val="999999">
                    <a:lumMod val="50000"/>
                  </a:srgbClr>
                </a:solidFill>
              </a:rPr>
              <a:t>In den Kompaktlisten mindestens ein Studierendenurteil („Allgemeine Studiensituation“)</a:t>
            </a:r>
            <a:endParaRPr lang="de-DE" sz="2000" dirty="0">
              <a:solidFill>
                <a:srgbClr val="999999">
                  <a:lumMod val="50000"/>
                </a:srgbClr>
              </a:solidFill>
            </a:endParaRPr>
          </a:p>
        </p:txBody>
      </p:sp>
      <p:pic>
        <p:nvPicPr>
          <p:cNvPr id="10" name="Grafi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0336" y="476672"/>
            <a:ext cx="2330975" cy="1157028"/>
          </a:xfrm>
          <a:prstGeom prst="rect">
            <a:avLst/>
          </a:prstGeom>
        </p:spPr>
      </p:pic>
      <p:pic>
        <p:nvPicPr>
          <p:cNvPr id="6" name="Grafik 5"/>
          <p:cNvPicPr>
            <a:picLocks noChangeAspect="1"/>
          </p:cNvPicPr>
          <p:nvPr/>
        </p:nvPicPr>
        <p:blipFill rotWithShape="1">
          <a:blip r:embed="rId3"/>
          <a:srcRect t="37663" r="-4125"/>
          <a:stretch/>
        </p:blipFill>
        <p:spPr>
          <a:xfrm>
            <a:off x="9462624" y="1591093"/>
            <a:ext cx="2426938" cy="4968552"/>
          </a:xfrm>
          <a:prstGeom prst="rect">
            <a:avLst/>
          </a:prstGeom>
        </p:spPr>
      </p:pic>
      <p:pic>
        <p:nvPicPr>
          <p:cNvPr id="11" name="Grafik 10"/>
          <p:cNvPicPr>
            <a:picLocks noChangeAspect="1"/>
          </p:cNvPicPr>
          <p:nvPr/>
        </p:nvPicPr>
        <p:blipFill rotWithShape="1">
          <a:blip r:embed="rId6"/>
          <a:srcRect r="3145" b="52553"/>
          <a:stretch/>
        </p:blipFill>
        <p:spPr>
          <a:xfrm>
            <a:off x="2855640" y="4808902"/>
            <a:ext cx="2592288" cy="1580762"/>
          </a:xfrm>
          <a:prstGeom prst="rect">
            <a:avLst/>
          </a:prstGeom>
        </p:spPr>
      </p:pic>
      <p:sp>
        <p:nvSpPr>
          <p:cNvPr id="3" name="Fußzeilenplatzhalter 2"/>
          <p:cNvSpPr>
            <a:spLocks noGrp="1"/>
          </p:cNvSpPr>
          <p:nvPr>
            <p:ph type="ftr" sz="quarter" idx="11"/>
          </p:nvPr>
        </p:nvSpPr>
        <p:spPr/>
        <p:txBody>
          <a:bodyPr/>
          <a:lstStyle/>
          <a:p>
            <a:r>
              <a:rPr lang="de-DE" smtClean="0">
                <a:solidFill>
                  <a:srgbClr val="D8D8D8">
                    <a:lumMod val="25000"/>
                  </a:srgbClr>
                </a:solidFill>
              </a:rPr>
              <a:t>43. Plenarversammlung Bochum 2018</a:t>
            </a:r>
            <a:endParaRPr lang="de-DE" dirty="0">
              <a:solidFill>
                <a:srgbClr val="D8D8D8">
                  <a:lumMod val="25000"/>
                </a:srgbClr>
              </a:solidFill>
            </a:endParaRPr>
          </a:p>
        </p:txBody>
      </p:sp>
    </p:spTree>
    <p:extLst>
      <p:ext uri="{BB962C8B-B14F-4D97-AF65-F5344CB8AC3E}">
        <p14:creationId xmlns:p14="http://schemas.microsoft.com/office/powerpoint/2010/main" val="1927093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Studierendenbefragungen im CHE Ranking</a:t>
            </a:r>
            <a:endParaRPr lang="de-DE" dirty="0"/>
          </a:p>
        </p:txBody>
      </p:sp>
      <p:sp>
        <p:nvSpPr>
          <p:cNvPr id="4" name="Foliennummernplatzhalter 3"/>
          <p:cNvSpPr>
            <a:spLocks noGrp="1"/>
          </p:cNvSpPr>
          <p:nvPr>
            <p:ph type="sldNum" sz="quarter" idx="12"/>
          </p:nvPr>
        </p:nvSpPr>
        <p:spPr/>
        <p:txBody>
          <a:bodyPr/>
          <a:lstStyle/>
          <a:p>
            <a:fld id="{7C329039-338F-40B2-A027-831A715146B1}" type="slidenum">
              <a:rPr lang="de-DE" smtClean="0">
                <a:solidFill>
                  <a:srgbClr val="D8D8D8">
                    <a:lumMod val="25000"/>
                  </a:srgbClr>
                </a:solidFill>
              </a:rPr>
              <a:pPr/>
              <a:t>8</a:t>
            </a:fld>
            <a:endParaRPr lang="de-DE" dirty="0">
              <a:solidFill>
                <a:srgbClr val="D8D8D8">
                  <a:lumMod val="25000"/>
                </a:srgbClr>
              </a:solidFill>
            </a:endParaRPr>
          </a:p>
        </p:txBody>
      </p:sp>
      <p:sp>
        <p:nvSpPr>
          <p:cNvPr id="5" name="Rectangle 3"/>
          <p:cNvSpPr txBox="1">
            <a:spLocks noChangeArrowheads="1"/>
          </p:cNvSpPr>
          <p:nvPr/>
        </p:nvSpPr>
        <p:spPr>
          <a:xfrm>
            <a:off x="1271464" y="1944830"/>
            <a:ext cx="9684079" cy="2246769"/>
          </a:xfrm>
          <a:prstGeom prst="rect">
            <a:avLst/>
          </a:prstGeom>
          <a:solidFill>
            <a:schemeClr val="bg2"/>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a:buFont typeface="Arial" pitchFamily="34" charset="0"/>
              <a:buNone/>
            </a:pPr>
            <a:r>
              <a:rPr lang="de-DE" sz="2000" b="1" dirty="0" smtClean="0">
                <a:solidFill>
                  <a:srgbClr val="999999">
                    <a:lumMod val="50000"/>
                  </a:srgbClr>
                </a:solidFill>
              </a:rPr>
              <a:t>Befragung der grundständigen Studiengänge</a:t>
            </a:r>
          </a:p>
          <a:p>
            <a:pPr marL="400050" lvl="2">
              <a:buClr>
                <a:srgbClr val="E30613"/>
              </a:buClr>
              <a:buFont typeface="Wingdings" pitchFamily="2" charset="2"/>
              <a:buChar char="Ø"/>
            </a:pPr>
            <a:r>
              <a:rPr lang="de-DE" sz="2000" dirty="0">
                <a:solidFill>
                  <a:srgbClr val="999999">
                    <a:lumMod val="50000"/>
                  </a:srgbClr>
                </a:solidFill>
              </a:rPr>
              <a:t>Jeweils im Herbst (Mitte Oktober bis Ende Januar)</a:t>
            </a:r>
          </a:p>
          <a:p>
            <a:pPr marL="400050" lvl="2">
              <a:buClr>
                <a:srgbClr val="E30613"/>
              </a:buClr>
              <a:buFont typeface="Wingdings" pitchFamily="2" charset="2"/>
              <a:buChar char="Ø"/>
            </a:pPr>
            <a:r>
              <a:rPr lang="de-DE" sz="2000" dirty="0">
                <a:solidFill>
                  <a:srgbClr val="999999">
                    <a:lumMod val="50000"/>
                  </a:srgbClr>
                </a:solidFill>
              </a:rPr>
              <a:t>Bachelor: Semester 3 bis RSZ + </a:t>
            </a:r>
            <a:r>
              <a:rPr lang="de-DE" sz="2000" dirty="0" smtClean="0">
                <a:solidFill>
                  <a:srgbClr val="999999">
                    <a:lumMod val="50000"/>
                  </a:srgbClr>
                </a:solidFill>
              </a:rPr>
              <a:t>2</a:t>
            </a:r>
            <a:endParaRPr lang="de-DE" sz="2000" dirty="0">
              <a:solidFill>
                <a:srgbClr val="999999">
                  <a:lumMod val="50000"/>
                </a:srgbClr>
              </a:solidFill>
            </a:endParaRPr>
          </a:p>
          <a:p>
            <a:pPr marL="400050" lvl="2">
              <a:buClr>
                <a:srgbClr val="E30613"/>
              </a:buClr>
              <a:buFont typeface="Wingdings" pitchFamily="2" charset="2"/>
              <a:buChar char="Ø"/>
            </a:pPr>
            <a:r>
              <a:rPr lang="de-DE" sz="2000" dirty="0" smtClean="0">
                <a:solidFill>
                  <a:srgbClr val="999999">
                    <a:lumMod val="50000"/>
                  </a:srgbClr>
                </a:solidFill>
              </a:rPr>
              <a:t>Lehramt, Diplom, Staatsexamen: Semester 3 bis </a:t>
            </a:r>
            <a:r>
              <a:rPr lang="de-DE" sz="2000" dirty="0">
                <a:solidFill>
                  <a:srgbClr val="999999">
                    <a:lumMod val="50000"/>
                  </a:srgbClr>
                </a:solidFill>
              </a:rPr>
              <a:t>RSZ + 2</a:t>
            </a:r>
          </a:p>
          <a:p>
            <a:pPr marL="400050" lvl="2">
              <a:buClr>
                <a:srgbClr val="E30613"/>
              </a:buClr>
              <a:buFont typeface="Wingdings" pitchFamily="2" charset="2"/>
              <a:buChar char="Ø"/>
            </a:pPr>
            <a:endParaRPr lang="de-DE" sz="2000" dirty="0" smtClean="0">
              <a:solidFill>
                <a:srgbClr val="999999">
                  <a:lumMod val="50000"/>
                </a:srgbClr>
              </a:solidFill>
            </a:endParaRPr>
          </a:p>
          <a:p>
            <a:pPr marL="400050" lvl="2">
              <a:buClr>
                <a:srgbClr val="E30613"/>
              </a:buClr>
              <a:buFont typeface="Wingdings" pitchFamily="2" charset="2"/>
              <a:buChar char="Ø"/>
            </a:pPr>
            <a:r>
              <a:rPr lang="de-DE" sz="2000" dirty="0" smtClean="0">
                <a:solidFill>
                  <a:srgbClr val="999999">
                    <a:lumMod val="50000"/>
                  </a:srgbClr>
                </a:solidFill>
              </a:rPr>
              <a:t>Alle Studierenden dieser Semester im Wintersemester werden angeschrieben</a:t>
            </a:r>
            <a:endParaRPr lang="de-DE" sz="2000" dirty="0">
              <a:solidFill>
                <a:srgbClr val="999999">
                  <a:lumMod val="50000"/>
                </a:srgbClr>
              </a:solidFill>
            </a:endParaRPr>
          </a:p>
        </p:txBody>
      </p:sp>
      <p:sp>
        <p:nvSpPr>
          <p:cNvPr id="6" name="Rectangle 3"/>
          <p:cNvSpPr txBox="1">
            <a:spLocks noChangeArrowheads="1"/>
          </p:cNvSpPr>
          <p:nvPr/>
        </p:nvSpPr>
        <p:spPr>
          <a:xfrm>
            <a:off x="1285827" y="4495953"/>
            <a:ext cx="9684079" cy="1508105"/>
          </a:xfrm>
          <a:prstGeom prst="rect">
            <a:avLst/>
          </a:prstGeom>
          <a:solidFill>
            <a:schemeClr val="bg2"/>
          </a:solidFill>
          <a:ln w="25400" cap="flat" cmpd="sng" algn="ctr">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a:buFont typeface="Arial" pitchFamily="34" charset="0"/>
              <a:buNone/>
            </a:pPr>
            <a:r>
              <a:rPr lang="de-DE" sz="2000" b="1" dirty="0" smtClean="0">
                <a:solidFill>
                  <a:srgbClr val="999999">
                    <a:lumMod val="50000"/>
                  </a:srgbClr>
                </a:solidFill>
              </a:rPr>
              <a:t>Befragung der Master Studiengänge</a:t>
            </a:r>
          </a:p>
          <a:p>
            <a:pPr marL="400050" lvl="2">
              <a:buClr>
                <a:srgbClr val="E30613"/>
              </a:buClr>
              <a:buFont typeface="Wingdings" pitchFamily="2" charset="2"/>
              <a:buChar char="Ø"/>
            </a:pPr>
            <a:r>
              <a:rPr lang="de-DE" sz="2000" dirty="0">
                <a:solidFill>
                  <a:srgbClr val="999999">
                    <a:lumMod val="50000"/>
                  </a:srgbClr>
                </a:solidFill>
              </a:rPr>
              <a:t>Jeweils im </a:t>
            </a:r>
            <a:r>
              <a:rPr lang="de-DE" sz="2000" dirty="0" smtClean="0">
                <a:solidFill>
                  <a:srgbClr val="999999">
                    <a:lumMod val="50000"/>
                  </a:srgbClr>
                </a:solidFill>
              </a:rPr>
              <a:t>Sommer (Mitte April bis </a:t>
            </a:r>
            <a:r>
              <a:rPr lang="de-DE" sz="2000" dirty="0">
                <a:solidFill>
                  <a:srgbClr val="999999">
                    <a:lumMod val="50000"/>
                  </a:srgbClr>
                </a:solidFill>
              </a:rPr>
              <a:t>Ende </a:t>
            </a:r>
            <a:r>
              <a:rPr lang="de-DE" sz="2000" dirty="0" smtClean="0">
                <a:solidFill>
                  <a:srgbClr val="999999">
                    <a:lumMod val="50000"/>
                  </a:srgbClr>
                </a:solidFill>
              </a:rPr>
              <a:t>Juli)</a:t>
            </a:r>
            <a:endParaRPr lang="de-DE" sz="2000" dirty="0">
              <a:solidFill>
                <a:srgbClr val="999999">
                  <a:lumMod val="50000"/>
                </a:srgbClr>
              </a:solidFill>
            </a:endParaRPr>
          </a:p>
          <a:p>
            <a:pPr marL="400050" lvl="2">
              <a:buClr>
                <a:srgbClr val="E30613"/>
              </a:buClr>
              <a:buFont typeface="Wingdings" pitchFamily="2" charset="2"/>
              <a:buChar char="Ø"/>
            </a:pPr>
            <a:r>
              <a:rPr lang="de-DE" sz="2000" dirty="0" smtClean="0">
                <a:solidFill>
                  <a:srgbClr val="999999">
                    <a:lumMod val="50000"/>
                  </a:srgbClr>
                </a:solidFill>
              </a:rPr>
              <a:t>Master: </a:t>
            </a:r>
            <a:r>
              <a:rPr lang="de-DE" sz="2000" dirty="0">
                <a:solidFill>
                  <a:srgbClr val="999999">
                    <a:lumMod val="50000"/>
                  </a:srgbClr>
                </a:solidFill>
              </a:rPr>
              <a:t>Semester </a:t>
            </a:r>
            <a:r>
              <a:rPr lang="de-DE" sz="2000" dirty="0" smtClean="0">
                <a:solidFill>
                  <a:srgbClr val="999999">
                    <a:lumMod val="50000"/>
                  </a:srgbClr>
                </a:solidFill>
              </a:rPr>
              <a:t>1 </a:t>
            </a:r>
            <a:r>
              <a:rPr lang="de-DE" sz="2000" dirty="0">
                <a:solidFill>
                  <a:srgbClr val="999999">
                    <a:lumMod val="50000"/>
                  </a:srgbClr>
                </a:solidFill>
              </a:rPr>
              <a:t>bis RSZ + </a:t>
            </a:r>
            <a:r>
              <a:rPr lang="de-DE" sz="2000" dirty="0" smtClean="0">
                <a:solidFill>
                  <a:srgbClr val="999999">
                    <a:lumMod val="50000"/>
                  </a:srgbClr>
                </a:solidFill>
              </a:rPr>
              <a:t>2</a:t>
            </a:r>
          </a:p>
          <a:p>
            <a:pPr marL="400050" lvl="2">
              <a:buClr>
                <a:srgbClr val="E30613"/>
              </a:buClr>
              <a:buFont typeface="Wingdings" pitchFamily="2" charset="2"/>
              <a:buChar char="Ø"/>
            </a:pPr>
            <a:r>
              <a:rPr lang="de-DE" sz="2000" dirty="0" smtClean="0">
                <a:solidFill>
                  <a:srgbClr val="999999">
                    <a:lumMod val="50000"/>
                  </a:srgbClr>
                </a:solidFill>
              </a:rPr>
              <a:t>Alle Studierenden dieser Semester im Sommersemester werden angeschrieben</a:t>
            </a:r>
            <a:endParaRPr lang="de-DE" sz="2000" dirty="0">
              <a:solidFill>
                <a:srgbClr val="999999">
                  <a:lumMod val="50000"/>
                </a:srgbClr>
              </a:solidFill>
            </a:endParaRPr>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0336" y="505010"/>
            <a:ext cx="2330975" cy="1157028"/>
          </a:xfrm>
          <a:prstGeom prst="rect">
            <a:avLst/>
          </a:prstGeom>
        </p:spPr>
      </p:pic>
      <p:sp>
        <p:nvSpPr>
          <p:cNvPr id="3" name="Fußzeilenplatzhalter 2"/>
          <p:cNvSpPr>
            <a:spLocks noGrp="1"/>
          </p:cNvSpPr>
          <p:nvPr>
            <p:ph type="ftr" sz="quarter" idx="11"/>
          </p:nvPr>
        </p:nvSpPr>
        <p:spPr/>
        <p:txBody>
          <a:bodyPr/>
          <a:lstStyle/>
          <a:p>
            <a:r>
              <a:rPr lang="de-DE" smtClean="0">
                <a:solidFill>
                  <a:srgbClr val="D8D8D8">
                    <a:lumMod val="25000"/>
                  </a:srgbClr>
                </a:solidFill>
              </a:rPr>
              <a:t>43. Plenarversammlung Bochum 2018</a:t>
            </a:r>
            <a:endParaRPr lang="de-DE" dirty="0">
              <a:solidFill>
                <a:srgbClr val="D8D8D8">
                  <a:lumMod val="25000"/>
                </a:srgbClr>
              </a:solidFill>
            </a:endParaRPr>
          </a:p>
        </p:txBody>
      </p:sp>
    </p:spTree>
    <p:extLst>
      <p:ext uri="{BB962C8B-B14F-4D97-AF65-F5344CB8AC3E}">
        <p14:creationId xmlns:p14="http://schemas.microsoft.com/office/powerpoint/2010/main" val="104550176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liennummernplatzhalter 7"/>
          <p:cNvSpPr>
            <a:spLocks noGrp="1"/>
          </p:cNvSpPr>
          <p:nvPr>
            <p:ph type="sldNum" sz="quarter" idx="12"/>
          </p:nvPr>
        </p:nvSpPr>
        <p:spPr/>
        <p:txBody>
          <a:bodyPr/>
          <a:lstStyle/>
          <a:p>
            <a:fld id="{0157F4A5-5E62-48E4-A12E-F26903DAE5DA}" type="slidenum">
              <a:rPr lang="de-DE" smtClean="0">
                <a:solidFill>
                  <a:srgbClr val="D8D8D8">
                    <a:lumMod val="25000"/>
                  </a:srgbClr>
                </a:solidFill>
              </a:rPr>
              <a:pPr/>
              <a:t>9</a:t>
            </a:fld>
            <a:endParaRPr lang="de-DE" dirty="0">
              <a:solidFill>
                <a:srgbClr val="D8D8D8">
                  <a:lumMod val="25000"/>
                </a:srgbClr>
              </a:solidFill>
            </a:endParaRPr>
          </a:p>
        </p:txBody>
      </p:sp>
      <p:sp>
        <p:nvSpPr>
          <p:cNvPr id="10" name="Titel 9"/>
          <p:cNvSpPr>
            <a:spLocks noGrp="1"/>
          </p:cNvSpPr>
          <p:nvPr>
            <p:ph type="title"/>
          </p:nvPr>
        </p:nvSpPr>
        <p:spPr/>
        <p:txBody>
          <a:bodyPr/>
          <a:lstStyle/>
          <a:p>
            <a:r>
              <a:rPr lang="de-DE" dirty="0"/>
              <a:t>CHE Befragung der Studierenden</a:t>
            </a:r>
          </a:p>
        </p:txBody>
      </p:sp>
      <p:sp>
        <p:nvSpPr>
          <p:cNvPr id="6" name="Rectangle 3"/>
          <p:cNvSpPr txBox="1">
            <a:spLocks noChangeArrowheads="1"/>
          </p:cNvSpPr>
          <p:nvPr/>
        </p:nvSpPr>
        <p:spPr>
          <a:xfrm>
            <a:off x="767408" y="1988840"/>
            <a:ext cx="4680520" cy="4016484"/>
          </a:xfrm>
          <a:prstGeom prst="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spAutoFit/>
          </a:bodyPr>
          <a:lstStyle/>
          <a:p>
            <a:pPr indent="-342900">
              <a:spcBef>
                <a:spcPts val="600"/>
              </a:spcBef>
              <a:buClr>
                <a:srgbClr val="FF0000"/>
              </a:buClr>
              <a:defRPr/>
            </a:pPr>
            <a:r>
              <a:rPr lang="de-DE" sz="2000" b="1" dirty="0">
                <a:solidFill>
                  <a:srgbClr val="999999">
                    <a:lumMod val="50000"/>
                  </a:srgbClr>
                </a:solidFill>
                <a:cs typeface="Arial" pitchFamily="34" charset="0"/>
              </a:rPr>
              <a:t>Ansprache der Studierenden</a:t>
            </a:r>
          </a:p>
          <a:p>
            <a:pPr marL="457200" lvl="2" indent="-285750">
              <a:spcBef>
                <a:spcPts val="600"/>
              </a:spcBef>
              <a:buClr>
                <a:srgbClr val="FF0000"/>
              </a:buClr>
              <a:buFont typeface="Wingdings" pitchFamily="2" charset="2"/>
              <a:buChar char="Ø"/>
            </a:pPr>
            <a:r>
              <a:rPr lang="de-DE" sz="2000" dirty="0">
                <a:solidFill>
                  <a:srgbClr val="999999">
                    <a:lumMod val="50000"/>
                  </a:srgbClr>
                </a:solidFill>
                <a:cs typeface="Arial" pitchFamily="34" charset="0"/>
              </a:rPr>
              <a:t>Einladung der Studierenden </a:t>
            </a:r>
            <a:br>
              <a:rPr lang="de-DE" sz="2000" dirty="0">
                <a:solidFill>
                  <a:srgbClr val="999999">
                    <a:lumMod val="50000"/>
                  </a:srgbClr>
                </a:solidFill>
                <a:cs typeface="Arial" pitchFamily="34" charset="0"/>
              </a:rPr>
            </a:br>
            <a:r>
              <a:rPr lang="de-DE" sz="2000" dirty="0">
                <a:solidFill>
                  <a:srgbClr val="999999">
                    <a:lumMod val="50000"/>
                  </a:srgbClr>
                </a:solidFill>
                <a:cs typeface="Arial" pitchFamily="34" charset="0"/>
              </a:rPr>
              <a:t>(per Brief oder E-Mail) durch Ansprechpartner(in) an den Hochschulen.</a:t>
            </a:r>
          </a:p>
          <a:p>
            <a:pPr marL="457200" lvl="2" indent="-285750">
              <a:spcBef>
                <a:spcPts val="600"/>
              </a:spcBef>
              <a:buClr>
                <a:srgbClr val="FF0000"/>
              </a:buClr>
              <a:buFont typeface="Wingdings" pitchFamily="2" charset="2"/>
              <a:buChar char="Ø"/>
            </a:pPr>
            <a:r>
              <a:rPr lang="de-DE" sz="2000" dirty="0">
                <a:solidFill>
                  <a:srgbClr val="999999">
                    <a:lumMod val="50000"/>
                  </a:srgbClr>
                </a:solidFill>
                <a:cs typeface="Arial" pitchFamily="34" charset="0"/>
              </a:rPr>
              <a:t>Idealerweise folgt 2-3 Wochen nach Versand eine Erinnerung (Mustertexte werden bereit gestellt). </a:t>
            </a:r>
          </a:p>
          <a:p>
            <a:pPr marL="457200" lvl="2" indent="-285750">
              <a:spcBef>
                <a:spcPts val="600"/>
              </a:spcBef>
              <a:buClr>
                <a:srgbClr val="FF0000"/>
              </a:buClr>
              <a:buFont typeface="Wingdings" pitchFamily="2" charset="2"/>
              <a:buChar char="Ø"/>
            </a:pPr>
            <a:r>
              <a:rPr lang="de-DE" sz="2000" dirty="0">
                <a:solidFill>
                  <a:srgbClr val="999999">
                    <a:lumMod val="50000"/>
                  </a:srgbClr>
                </a:solidFill>
                <a:cs typeface="Arial" pitchFamily="34" charset="0"/>
              </a:rPr>
              <a:t>Jeder Studierende erhält einen individuellen Link, der nur einmal verwendbar ist. </a:t>
            </a:r>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0336" y="505010"/>
            <a:ext cx="2330975" cy="1157028"/>
          </a:xfrm>
          <a:prstGeom prst="rect">
            <a:avLst/>
          </a:prstGeom>
        </p:spPr>
      </p:pic>
      <p:grpSp>
        <p:nvGrpSpPr>
          <p:cNvPr id="5" name="Gruppieren 4"/>
          <p:cNvGrpSpPr/>
          <p:nvPr/>
        </p:nvGrpSpPr>
        <p:grpSpPr>
          <a:xfrm>
            <a:off x="5794342" y="1574853"/>
            <a:ext cx="5203184" cy="5229200"/>
            <a:chOff x="5794342" y="1574853"/>
            <a:chExt cx="5203184" cy="5229200"/>
          </a:xfrm>
        </p:grpSpPr>
        <p:pic>
          <p:nvPicPr>
            <p:cNvPr id="3" name="Grafik 2"/>
            <p:cNvPicPr>
              <a:picLocks noChangeAspect="1"/>
            </p:cNvPicPr>
            <p:nvPr/>
          </p:nvPicPr>
          <p:blipFill>
            <a:blip r:embed="rId4"/>
            <a:stretch>
              <a:fillRect/>
            </a:stretch>
          </p:blipFill>
          <p:spPr>
            <a:xfrm>
              <a:off x="5794342" y="1574853"/>
              <a:ext cx="5203184" cy="5229200"/>
            </a:xfrm>
            <a:prstGeom prst="rect">
              <a:avLst/>
            </a:prstGeom>
            <a:ln w="3175">
              <a:solidFill>
                <a:schemeClr val="tx1"/>
              </a:solidFill>
            </a:ln>
            <a:effectLst>
              <a:outerShdw blurRad="50800" dist="38100" dir="13500000" algn="br" rotWithShape="0">
                <a:prstClr val="black">
                  <a:alpha val="40000"/>
                </a:prstClr>
              </a:outerShdw>
            </a:effectLst>
          </p:spPr>
        </p:pic>
        <p:grpSp>
          <p:nvGrpSpPr>
            <p:cNvPr id="2" name="Gruppieren 1"/>
            <p:cNvGrpSpPr/>
            <p:nvPr/>
          </p:nvGrpSpPr>
          <p:grpSpPr>
            <a:xfrm>
              <a:off x="5807968" y="3140968"/>
              <a:ext cx="1512168" cy="760333"/>
              <a:chOff x="5807968" y="3140968"/>
              <a:chExt cx="1512168" cy="760333"/>
            </a:xfrm>
          </p:grpSpPr>
          <p:sp>
            <p:nvSpPr>
              <p:cNvPr id="4" name="Rechteck 3"/>
              <p:cNvSpPr/>
              <p:nvPr/>
            </p:nvSpPr>
            <p:spPr>
              <a:xfrm>
                <a:off x="5807968" y="3140968"/>
                <a:ext cx="1512168"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800" dirty="0">
                    <a:solidFill>
                      <a:srgbClr val="999999">
                        <a:lumMod val="50000"/>
                      </a:srgbClr>
                    </a:solidFill>
                    <a:latin typeface="Calibri" panose="020F0502020204030204" pitchFamily="34" charset="0"/>
                    <a:cs typeface="Calibri" panose="020F0502020204030204" pitchFamily="34" charset="0"/>
                  </a:rPr>
                  <a:t>Hochschule XY</a:t>
                </a:r>
              </a:p>
              <a:p>
                <a:r>
                  <a:rPr lang="de-DE" sz="800" dirty="0">
                    <a:solidFill>
                      <a:srgbClr val="999999">
                        <a:lumMod val="50000"/>
                      </a:srgbClr>
                    </a:solidFill>
                    <a:latin typeface="Calibri" panose="020F0502020204030204" pitchFamily="34" charset="0"/>
                    <a:cs typeface="Calibri" panose="020F0502020204030204" pitchFamily="34" charset="0"/>
                  </a:rPr>
                  <a:t>Frau…</a:t>
                </a:r>
              </a:p>
            </p:txBody>
          </p:sp>
          <p:sp>
            <p:nvSpPr>
              <p:cNvPr id="9" name="Rechteck 8"/>
              <p:cNvSpPr/>
              <p:nvPr/>
            </p:nvSpPr>
            <p:spPr>
              <a:xfrm>
                <a:off x="6672064" y="3757285"/>
                <a:ext cx="360040"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de-DE" sz="1000" dirty="0">
                    <a:solidFill>
                      <a:srgbClr val="999999">
                        <a:lumMod val="50000"/>
                      </a:srgbClr>
                    </a:solidFill>
                  </a:rPr>
                  <a:t>…</a:t>
                </a:r>
              </a:p>
            </p:txBody>
          </p:sp>
        </p:grpSp>
      </p:grpSp>
      <p:sp>
        <p:nvSpPr>
          <p:cNvPr id="11" name="Fußzeilenplatzhalter 10"/>
          <p:cNvSpPr>
            <a:spLocks noGrp="1"/>
          </p:cNvSpPr>
          <p:nvPr>
            <p:ph type="ftr" sz="quarter" idx="11"/>
          </p:nvPr>
        </p:nvSpPr>
        <p:spPr/>
        <p:txBody>
          <a:bodyPr/>
          <a:lstStyle/>
          <a:p>
            <a:r>
              <a:rPr lang="de-DE" smtClean="0">
                <a:solidFill>
                  <a:srgbClr val="D8D8D8">
                    <a:lumMod val="25000"/>
                  </a:srgbClr>
                </a:solidFill>
              </a:rPr>
              <a:t>43. Plenarversammlung Bochum 2018</a:t>
            </a:r>
            <a:endParaRPr lang="de-DE" dirty="0">
              <a:solidFill>
                <a:srgbClr val="D8D8D8">
                  <a:lumMod val="25000"/>
                </a:srgbClr>
              </a:solidFill>
            </a:endParaRPr>
          </a:p>
        </p:txBody>
      </p:sp>
    </p:spTree>
    <p:extLst>
      <p:ext uri="{BB962C8B-B14F-4D97-AF65-F5344CB8AC3E}">
        <p14:creationId xmlns:p14="http://schemas.microsoft.com/office/powerpoint/2010/main" val="20962857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Vorlage_Folienpraesentation_CHE_">
  <a:themeElements>
    <a:clrScheme name="CHE_Grundfarben">
      <a:dk1>
        <a:srgbClr val="999999"/>
      </a:dk1>
      <a:lt1>
        <a:sysClr val="window" lastClr="FFFFFF"/>
      </a:lt1>
      <a:dk2>
        <a:srgbClr val="E30613"/>
      </a:dk2>
      <a:lt2>
        <a:srgbClr val="D8D8D8"/>
      </a:lt2>
      <a:accent1>
        <a:srgbClr val="858CA1"/>
      </a:accent1>
      <a:accent2>
        <a:srgbClr val="758D9A"/>
      </a:accent2>
      <a:accent3>
        <a:srgbClr val="848F7B"/>
      </a:accent3>
      <a:accent4>
        <a:srgbClr val="A28480"/>
      </a:accent4>
      <a:accent5>
        <a:srgbClr val="B2AB6F"/>
      </a:accent5>
      <a:accent6>
        <a:srgbClr val="494429"/>
      </a:accent6>
      <a:hlink>
        <a:srgbClr val="366092"/>
      </a:hlink>
      <a:folHlink>
        <a:srgbClr val="953734"/>
      </a:folHlink>
    </a:clrScheme>
    <a:fontScheme name="CHE_Master">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726</Words>
  <Application>Microsoft Macintosh PowerPoint</Application>
  <PresentationFormat>Benutzerdefiniert</PresentationFormat>
  <Paragraphs>152</Paragraphs>
  <Slides>19</Slides>
  <Notes>9</Notes>
  <HiddenSlides>1</HiddenSlides>
  <MMClips>1</MMClips>
  <ScaleCrop>false</ScaleCrop>
  <HeadingPairs>
    <vt:vector size="4" baseType="variant">
      <vt:variant>
        <vt:lpstr>Design</vt:lpstr>
      </vt:variant>
      <vt:variant>
        <vt:i4>1</vt:i4>
      </vt:variant>
      <vt:variant>
        <vt:lpstr>Folientitel</vt:lpstr>
      </vt:variant>
      <vt:variant>
        <vt:i4>19</vt:i4>
      </vt:variant>
    </vt:vector>
  </HeadingPairs>
  <TitlesOfParts>
    <vt:vector size="20" baseType="lpstr">
      <vt:lpstr>Vorlage_Folienpraesentation_CHE_</vt:lpstr>
      <vt:lpstr>CHE Ranking</vt:lpstr>
      <vt:lpstr>Ranking im Überblick gedruckt</vt:lpstr>
      <vt:lpstr>Online mehr:</vt:lpstr>
      <vt:lpstr>PowerPoint-Präsentation</vt:lpstr>
      <vt:lpstr>Details zu Fachbereichen und Studiengängen</vt:lpstr>
      <vt:lpstr>Daten unterschiedlicher Herkunft</vt:lpstr>
      <vt:lpstr>Studierendenbefragung:  Bedeutung für das CHE Ranking</vt:lpstr>
      <vt:lpstr>Studierendenbefragungen im CHE Ranking</vt:lpstr>
      <vt:lpstr>CHE Befragung der Studierenden</vt:lpstr>
      <vt:lpstr>Studierendenbefragung:  Erfolgreich durch Vernetzung</vt:lpstr>
      <vt:lpstr>Video zum Hochschulranking</vt:lpstr>
      <vt:lpstr>Der Fragebogen wurde neu strukturiert</vt:lpstr>
      <vt:lpstr>Die verfeinerte Ranggruppenmethodik schärft die Mittelgruppe</vt:lpstr>
      <vt:lpstr>Nur belastbare aussagekräftige Daten veröffentlichen</vt:lpstr>
      <vt:lpstr>Ergebnisse für die Hochschulen nutzbar</vt:lpstr>
      <vt:lpstr>Die Publikationsanalyse in der Theorie</vt:lpstr>
      <vt:lpstr>Ergänzende Maßnahme mit ungeahnten Folgen</vt:lpstr>
      <vt:lpstr>Was tun?</vt:lpstr>
      <vt:lpstr>Fragen?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Auftakt-Erhebung</dc:title>
  <dc:creator>Berghoff, Sonja</dc:creator>
  <cp:lastModifiedBy>Gabriele Koenig</cp:lastModifiedBy>
  <cp:revision>21</cp:revision>
  <dcterms:created xsi:type="dcterms:W3CDTF">2018-05-25T11:47:10Z</dcterms:created>
  <dcterms:modified xsi:type="dcterms:W3CDTF">2018-06-20T12:00:36Z</dcterms:modified>
</cp:coreProperties>
</file>